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0"/>
  </p:handoutMasterIdLst>
  <p:sldIdLst>
    <p:sldId id="316" r:id="rId2"/>
    <p:sldId id="322" r:id="rId3"/>
    <p:sldId id="352" r:id="rId4"/>
    <p:sldId id="346" r:id="rId5"/>
    <p:sldId id="332" r:id="rId6"/>
    <p:sldId id="317" r:id="rId7"/>
    <p:sldId id="331" r:id="rId8"/>
    <p:sldId id="335" r:id="rId9"/>
    <p:sldId id="337" r:id="rId10"/>
    <p:sldId id="338" r:id="rId11"/>
    <p:sldId id="339" r:id="rId12"/>
    <p:sldId id="318" r:id="rId13"/>
    <p:sldId id="319" r:id="rId14"/>
    <p:sldId id="342" r:id="rId15"/>
    <p:sldId id="344" r:id="rId16"/>
    <p:sldId id="341" r:id="rId17"/>
    <p:sldId id="321" r:id="rId18"/>
    <p:sldId id="324" r:id="rId19"/>
    <p:sldId id="336" r:id="rId20"/>
    <p:sldId id="325" r:id="rId21"/>
    <p:sldId id="326" r:id="rId22"/>
    <p:sldId id="327" r:id="rId23"/>
    <p:sldId id="328" r:id="rId24"/>
    <p:sldId id="345" r:id="rId25"/>
    <p:sldId id="353" r:id="rId26"/>
    <p:sldId id="351" r:id="rId27"/>
    <p:sldId id="333" r:id="rId28"/>
    <p:sldId id="315" r:id="rId29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99"/>
    <a:srgbClr val="FF3399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178" d="100"/>
          <a:sy n="178" d="100"/>
        </p:scale>
        <p:origin x="912" y="2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DCDC36-FA67-44F9-A561-9045C10B2061}" type="datetimeFigureOut">
              <a:rPr lang="pl-PL"/>
              <a:pPr>
                <a:defRPr/>
              </a:pPr>
              <a:t>2014-05-19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3EBD45-63BC-4114-9684-05E0E8B04B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2595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663E3-BEC6-4BB6-835A-547F9EFE24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A30C1-664E-4087-9A04-E07AABA888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B502B-2E1C-43B0-B4B5-9655B7BB04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6959D-775C-4790-BFC8-81CDA7FF33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9C286-F2AC-4E5A-9091-B1D599416B3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3AF6-B905-47C7-96F5-ED90079BD3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0E7A2-F713-498C-BA55-117F32DCF3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01683-930E-463F-9E6E-59DDCB8DDB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707A-A0E6-451D-8CDB-07C6EFB083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20F4C-6F6E-4848-8FAC-7DDA03A383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313FB-627B-4913-B26A-D5E14C2B23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dstawa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0"/>
            <a:ext cx="1295400" cy="685800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3366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pl-PL" altLang="pl-PL" sz="2400" b="1" smtClean="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E41855-2FA0-472E-B044-5ED3BCAAEE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640763" y="6669088"/>
            <a:ext cx="503237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1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  <a:defRPr/>
            </a:pPr>
            <a:fld id="{A6766C68-A9C8-45C8-9ED2-F862FB292A09}" type="slidenum">
              <a:rPr lang="pl-PL" altLang="pl-PL" sz="1200" b="1" smtClean="0">
                <a:solidFill>
                  <a:schemeClr val="accent2"/>
                </a:solidFill>
                <a:latin typeface="Tahoma" pitchFamily="34" charset="0"/>
              </a:rPr>
              <a:pPr algn="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pl-PL" altLang="pl-PL" sz="1200" b="1" smtClean="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0" y="0"/>
            <a:ext cx="5461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fld id="{4F6B239E-661A-49A3-9F74-702C8D18A963}" type="slidenum">
              <a:rPr lang="pl-PL" altLang="pl-PL" sz="1400" b="1" smtClean="0">
                <a:solidFill>
                  <a:schemeClr val="accent2"/>
                </a:solidFill>
              </a:rPr>
              <a:pPr algn="ctr" eaLnBrk="1" hangingPunct="1">
                <a:lnSpc>
                  <a:spcPct val="90000"/>
                </a:lnSpc>
                <a:spcBef>
                  <a:spcPct val="50000"/>
                </a:spcBef>
                <a:defRPr/>
              </a:pPr>
              <a:t>‹#›</a:t>
            </a:fld>
            <a:endParaRPr lang="pl-PL" altLang="pl-PL" sz="1400" b="1" smtClean="0">
              <a:solidFill>
                <a:schemeClr val="accent2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 userDrawn="1"/>
        </p:nvGrpSpPr>
        <p:grpSpPr bwMode="auto">
          <a:xfrm>
            <a:off x="66675" y="1368425"/>
            <a:ext cx="1176338" cy="1993900"/>
            <a:chOff x="30" y="450"/>
            <a:chExt cx="741" cy="1256"/>
          </a:xfrm>
        </p:grpSpPr>
        <p:grpSp>
          <p:nvGrpSpPr>
            <p:cNvPr id="1037" name="Group 11"/>
            <p:cNvGrpSpPr>
              <a:grpSpLocks/>
            </p:cNvGrpSpPr>
            <p:nvPr userDrawn="1"/>
          </p:nvGrpSpPr>
          <p:grpSpPr bwMode="auto">
            <a:xfrm>
              <a:off x="30" y="450"/>
              <a:ext cx="741" cy="1256"/>
              <a:chOff x="3720" y="1256"/>
              <a:chExt cx="1572" cy="2688"/>
            </a:xfrm>
          </p:grpSpPr>
          <p:sp>
            <p:nvSpPr>
              <p:cNvPr id="1039" name="Rectangle 12"/>
              <p:cNvSpPr>
                <a:spLocks noChangeArrowheads="1"/>
              </p:cNvSpPr>
              <p:nvPr/>
            </p:nvSpPr>
            <p:spPr bwMode="auto">
              <a:xfrm>
                <a:off x="3720" y="1256"/>
                <a:ext cx="1553" cy="2688"/>
              </a:xfrm>
              <a:prstGeom prst="rect">
                <a:avLst/>
              </a:prstGeom>
              <a:solidFill>
                <a:srgbClr val="C0C0C0">
                  <a:alpha val="39999"/>
                </a:srgbClr>
              </a:solidFill>
              <a:ln w="19050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pl-PL" altLang="pl-PL" smtClean="0"/>
              </a:p>
            </p:txBody>
          </p:sp>
          <p:sp>
            <p:nvSpPr>
              <p:cNvPr id="1040" name="Rectangle 13"/>
              <p:cNvSpPr>
                <a:spLocks noChangeArrowheads="1"/>
              </p:cNvSpPr>
              <p:nvPr/>
            </p:nvSpPr>
            <p:spPr bwMode="auto">
              <a:xfrm>
                <a:off x="4189" y="1926"/>
                <a:ext cx="89" cy="18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pl-PL" altLang="pl-PL" smtClean="0"/>
              </a:p>
            </p:txBody>
          </p:sp>
          <p:sp>
            <p:nvSpPr>
              <p:cNvPr id="1041" name="Rectangle 14"/>
              <p:cNvSpPr>
                <a:spLocks noChangeArrowheads="1"/>
              </p:cNvSpPr>
              <p:nvPr/>
            </p:nvSpPr>
            <p:spPr bwMode="auto">
              <a:xfrm>
                <a:off x="3733" y="3013"/>
                <a:ext cx="1182" cy="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pl-PL" altLang="pl-PL" smtClean="0"/>
              </a:p>
            </p:txBody>
          </p:sp>
          <p:sp>
            <p:nvSpPr>
              <p:cNvPr id="1042" name="Rectangle 15"/>
              <p:cNvSpPr>
                <a:spLocks noChangeArrowheads="1"/>
              </p:cNvSpPr>
              <p:nvPr/>
            </p:nvSpPr>
            <p:spPr bwMode="auto">
              <a:xfrm>
                <a:off x="3733" y="3619"/>
                <a:ext cx="1553" cy="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pl-PL" altLang="pl-PL" smtClean="0"/>
              </a:p>
            </p:txBody>
          </p:sp>
          <p:sp>
            <p:nvSpPr>
              <p:cNvPr id="1043" name="Rectangle 16"/>
              <p:cNvSpPr>
                <a:spLocks noChangeArrowheads="1"/>
              </p:cNvSpPr>
              <p:nvPr/>
            </p:nvSpPr>
            <p:spPr bwMode="auto">
              <a:xfrm>
                <a:off x="3733" y="2454"/>
                <a:ext cx="1559" cy="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pl-PL" altLang="pl-PL" smtClean="0"/>
              </a:p>
            </p:txBody>
          </p:sp>
          <p:sp>
            <p:nvSpPr>
              <p:cNvPr id="1044" name="Line 17"/>
              <p:cNvSpPr>
                <a:spLocks noChangeShapeType="1"/>
              </p:cNvSpPr>
              <p:nvPr/>
            </p:nvSpPr>
            <p:spPr bwMode="auto">
              <a:xfrm rot="18000000" flipH="1">
                <a:off x="4718" y="2776"/>
                <a:ext cx="648" cy="6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45" name="Rectangle 18"/>
              <p:cNvSpPr>
                <a:spLocks noChangeArrowheads="1"/>
              </p:cNvSpPr>
              <p:nvPr/>
            </p:nvSpPr>
            <p:spPr bwMode="auto">
              <a:xfrm>
                <a:off x="4193" y="3450"/>
                <a:ext cx="74" cy="10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pl-PL" altLang="pl-PL" smtClean="0"/>
              </a:p>
            </p:txBody>
          </p:sp>
          <p:grpSp>
            <p:nvGrpSpPr>
              <p:cNvPr id="1046" name="Group 19"/>
              <p:cNvGrpSpPr>
                <a:grpSpLocks noChangeAspect="1"/>
              </p:cNvGrpSpPr>
              <p:nvPr/>
            </p:nvGrpSpPr>
            <p:grpSpPr bwMode="auto">
              <a:xfrm>
                <a:off x="4137" y="1456"/>
                <a:ext cx="680" cy="461"/>
                <a:chOff x="4122" y="1290"/>
                <a:chExt cx="930" cy="630"/>
              </a:xfrm>
            </p:grpSpPr>
            <p:sp>
              <p:nvSpPr>
                <p:cNvPr id="1048" name="Freeform 20"/>
                <p:cNvSpPr>
                  <a:spLocks noChangeAspect="1"/>
                </p:cNvSpPr>
                <p:nvPr/>
              </p:nvSpPr>
              <p:spPr bwMode="auto">
                <a:xfrm>
                  <a:off x="4123" y="1289"/>
                  <a:ext cx="485" cy="632"/>
                </a:xfrm>
                <a:custGeom>
                  <a:avLst/>
                  <a:gdLst>
                    <a:gd name="T0" fmla="*/ 0 w 81"/>
                    <a:gd name="T1" fmla="*/ 0 h 105"/>
                    <a:gd name="T2" fmla="*/ 0 w 81"/>
                    <a:gd name="T3" fmla="*/ 632 h 105"/>
                    <a:gd name="T4" fmla="*/ 48 w 81"/>
                    <a:gd name="T5" fmla="*/ 632 h 105"/>
                    <a:gd name="T6" fmla="*/ 48 w 81"/>
                    <a:gd name="T7" fmla="*/ 247 h 105"/>
                    <a:gd name="T8" fmla="*/ 186 w 81"/>
                    <a:gd name="T9" fmla="*/ 247 h 105"/>
                    <a:gd name="T10" fmla="*/ 389 w 81"/>
                    <a:gd name="T11" fmla="*/ 632 h 105"/>
                    <a:gd name="T12" fmla="*/ 485 w 81"/>
                    <a:gd name="T13" fmla="*/ 632 h 105"/>
                    <a:gd name="T14" fmla="*/ 287 w 81"/>
                    <a:gd name="T15" fmla="*/ 247 h 105"/>
                    <a:gd name="T16" fmla="*/ 377 w 81"/>
                    <a:gd name="T17" fmla="*/ 0 h 105"/>
                    <a:gd name="T18" fmla="*/ 0 w 81"/>
                    <a:gd name="T19" fmla="*/ 0 h 10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1" h="105">
                      <a:moveTo>
                        <a:pt x="0" y="0"/>
                      </a:moveTo>
                      <a:lnTo>
                        <a:pt x="0" y="105"/>
                      </a:lnTo>
                      <a:lnTo>
                        <a:pt x="8" y="105"/>
                      </a:lnTo>
                      <a:lnTo>
                        <a:pt x="8" y="41"/>
                      </a:lnTo>
                      <a:lnTo>
                        <a:pt x="31" y="41"/>
                      </a:lnTo>
                      <a:lnTo>
                        <a:pt x="65" y="105"/>
                      </a:lnTo>
                      <a:lnTo>
                        <a:pt x="81" y="105"/>
                      </a:lnTo>
                      <a:lnTo>
                        <a:pt x="48" y="41"/>
                      </a:lnTo>
                      <a:lnTo>
                        <a:pt x="6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3175" cap="flat" cmpd="sng">
                  <a:solidFill>
                    <a:srgbClr val="C0C0C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49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4381" y="1330"/>
                  <a:ext cx="389" cy="386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0" name="Line 22"/>
                <p:cNvSpPr>
                  <a:spLocks noChangeAspect="1" noChangeShapeType="1"/>
                </p:cNvSpPr>
                <p:nvPr/>
              </p:nvSpPr>
              <p:spPr bwMode="auto">
                <a:xfrm>
                  <a:off x="4399" y="1350"/>
                  <a:ext cx="371" cy="313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l-PL"/>
                </a:p>
              </p:txBody>
            </p:sp>
            <p:sp>
              <p:nvSpPr>
                <p:cNvPr id="1051" name="Rectangl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4770" y="1613"/>
                  <a:ext cx="281" cy="295"/>
                </a:xfrm>
                <a:prstGeom prst="rect">
                  <a:avLst/>
                </a:prstGeom>
                <a:solidFill>
                  <a:srgbClr val="C0C0C0"/>
                </a:solidFill>
                <a:ln w="317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pl-PL" altLang="pl-PL" smtClean="0"/>
                </a:p>
              </p:txBody>
            </p:sp>
            <p:sp>
              <p:nvSpPr>
                <p:cNvPr id="1052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817" y="1663"/>
                  <a:ext cx="67" cy="196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pl-PL" altLang="pl-PL" smtClean="0"/>
                </a:p>
              </p:txBody>
            </p:sp>
            <p:sp>
              <p:nvSpPr>
                <p:cNvPr id="1053" name="Rectangl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4921" y="1663"/>
                  <a:ext cx="46" cy="114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C0C0C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pl-PL" altLang="pl-PL" smtClean="0"/>
                </a:p>
              </p:txBody>
            </p:sp>
            <p:sp>
              <p:nvSpPr>
                <p:cNvPr id="1054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4225" y="1297"/>
                  <a:ext cx="191" cy="202"/>
                </a:xfrm>
                <a:prstGeom prst="ellips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pl-PL" altLang="pl-PL" smtClean="0"/>
                </a:p>
              </p:txBody>
            </p:sp>
            <p:grpSp>
              <p:nvGrpSpPr>
                <p:cNvPr id="1055" name="Group 27"/>
                <p:cNvGrpSpPr>
                  <a:grpSpLocks noChangeAspect="1"/>
                </p:cNvGrpSpPr>
                <p:nvPr/>
              </p:nvGrpSpPr>
              <p:grpSpPr bwMode="auto">
                <a:xfrm rot="763461">
                  <a:off x="4224" y="1308"/>
                  <a:ext cx="192" cy="192"/>
                  <a:chOff x="346" y="175"/>
                  <a:chExt cx="32" cy="32"/>
                </a:xfrm>
              </p:grpSpPr>
              <p:sp>
                <p:nvSpPr>
                  <p:cNvPr id="1056" name="Line 28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346" y="191"/>
                    <a:ext cx="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057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46" y="191"/>
                    <a:ext cx="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058" name="Line 30"/>
                  <p:cNvSpPr>
                    <a:spLocks noChangeAspect="1" noChangeShapeType="1"/>
                  </p:cNvSpPr>
                  <p:nvPr/>
                </p:nvSpPr>
                <p:spPr bwMode="auto">
                  <a:xfrm rot="2700000">
                    <a:off x="346" y="191"/>
                    <a:ext cx="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sp>
                <p:nvSpPr>
                  <p:cNvPr id="1059" name="Line 31"/>
                  <p:cNvSpPr>
                    <a:spLocks noChangeAspect="1" noChangeShapeType="1"/>
                  </p:cNvSpPr>
                  <p:nvPr/>
                </p:nvSpPr>
                <p:spPr bwMode="auto">
                  <a:xfrm rot="18900000" flipH="1">
                    <a:off x="346" y="191"/>
                    <a:ext cx="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</p:grpSp>
          <p:sp>
            <p:nvSpPr>
              <p:cNvPr id="1047" name="Line 32"/>
              <p:cNvSpPr>
                <a:spLocks noChangeShapeType="1"/>
              </p:cNvSpPr>
              <p:nvPr/>
            </p:nvSpPr>
            <p:spPr bwMode="auto">
              <a:xfrm>
                <a:off x="4225" y="1541"/>
                <a:ext cx="4" cy="1909"/>
              </a:xfrm>
              <a:prstGeom prst="line">
                <a:avLst/>
              </a:prstGeom>
              <a:noFill/>
              <a:ln w="9525">
                <a:solidFill>
                  <a:srgbClr val="DDDDDD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1038" name="Line 33"/>
            <p:cNvSpPr>
              <a:spLocks noChangeShapeType="1"/>
            </p:cNvSpPr>
            <p:nvPr userDrawn="1"/>
          </p:nvSpPr>
          <p:spPr bwMode="auto">
            <a:xfrm>
              <a:off x="30" y="767"/>
              <a:ext cx="732" cy="0"/>
            </a:xfrm>
            <a:prstGeom prst="line">
              <a:avLst/>
            </a:prstGeom>
            <a:noFill/>
            <a:ln w="38100" cmpd="dbl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pl-PL"/>
            </a:p>
          </p:txBody>
        </p:sp>
      </p:grpSp>
      <p:pic>
        <p:nvPicPr>
          <p:cNvPr id="1035" name="Picture 34" descr="Tło2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24000"/>
          </a:blip>
          <a:srcRect l="10065" t="8202" b="27354"/>
          <a:stretch>
            <a:fillRect/>
          </a:stretch>
        </p:blipFill>
        <p:spPr bwMode="auto">
          <a:xfrm>
            <a:off x="90488" y="965200"/>
            <a:ext cx="10922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35" descr="WB02035_"/>
          <p:cNvSpPr txBox="1">
            <a:spLocks noChangeArrowheads="1"/>
          </p:cNvSpPr>
          <p:nvPr userDrawn="1"/>
        </p:nvSpPr>
        <p:spPr bwMode="auto">
          <a:xfrm>
            <a:off x="90488" y="85725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sz="1000" b="1" smtClean="0">
                <a:solidFill>
                  <a:schemeClr val="bg1"/>
                </a:solidFill>
                <a:latin typeface="Tahoma" pitchFamily="34" charset="0"/>
              </a:rPr>
              <a:t>Kompania</a:t>
            </a:r>
            <a:br>
              <a:rPr lang="pl-PL" altLang="pl-PL" sz="1000" b="1" smtClean="0">
                <a:solidFill>
                  <a:schemeClr val="bg1"/>
                </a:solidFill>
                <a:latin typeface="Tahoma" pitchFamily="34" charset="0"/>
              </a:rPr>
            </a:br>
            <a:r>
              <a:rPr lang="pl-PL" altLang="pl-PL" sz="1000" b="1" smtClean="0">
                <a:solidFill>
                  <a:schemeClr val="bg1"/>
                </a:solidFill>
                <a:latin typeface="Tahoma" pitchFamily="34" charset="0"/>
              </a:rPr>
              <a:t>Węglowa 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d/dc/Poland_topo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l.wikipedia.org/w/index.php?title=Plik:Kopalnia_Luiza_wieza_szybowa.jpg&amp;filetimestamp=20090920203529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3"/>
          <p:cNvSpPr>
            <a:spLocks noGrp="1"/>
          </p:cNvSpPr>
          <p:nvPr>
            <p:ph type="ctrTitle"/>
          </p:nvPr>
        </p:nvSpPr>
        <p:spPr>
          <a:xfrm>
            <a:off x="1573213" y="1700808"/>
            <a:ext cx="7319267" cy="3168352"/>
          </a:xfrm>
        </p:spPr>
        <p:txBody>
          <a:bodyPr/>
          <a:lstStyle/>
          <a:p>
            <a:pPr eaLnBrk="1" hangingPunct="1"/>
            <a:r>
              <a:rPr lang="pl-PL" altLang="pl-PL" sz="3600" b="1" dirty="0" smtClean="0"/>
              <a:t>Kopalnia węgla kamiennego „CHEŁM” </a:t>
            </a:r>
            <a:br>
              <a:rPr lang="pl-PL" altLang="pl-PL" sz="3600" b="1" dirty="0" smtClean="0"/>
            </a:br>
            <a:r>
              <a:rPr lang="pl-PL" altLang="pl-PL" sz="3600" b="1" dirty="0" smtClean="0"/>
              <a:t>w rejonie złoża „Pawłów” </a:t>
            </a:r>
            <a:br>
              <a:rPr lang="pl-PL" altLang="pl-PL" sz="3600" b="1" dirty="0" smtClean="0"/>
            </a:br>
            <a:r>
              <a:rPr lang="pl-PL" altLang="pl-PL" sz="3600" b="1" dirty="0" smtClean="0"/>
              <a:t/>
            </a:r>
            <a:br>
              <a:rPr lang="pl-PL" altLang="pl-PL" sz="3600" b="1" dirty="0" smtClean="0"/>
            </a:br>
            <a:r>
              <a:rPr lang="pl-PL" altLang="pl-PL" sz="3600" b="1" dirty="0" smtClean="0"/>
              <a:t>Lubelskie Zagłębie Węglowe</a:t>
            </a:r>
            <a:endParaRPr lang="pl-PL" altLang="pl-PL" sz="3600" dirty="0" smtClean="0"/>
          </a:p>
        </p:txBody>
      </p:sp>
      <p:pic>
        <p:nvPicPr>
          <p:cNvPr id="3" name="Picture 4" descr="Logo kompanii Michał 1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187325"/>
            <a:ext cx="108426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1"/>
          <p:cNvSpPr>
            <a:spLocks noChangeArrowheads="1"/>
          </p:cNvSpPr>
          <p:nvPr/>
        </p:nvSpPr>
        <p:spPr bwMode="auto">
          <a:xfrm>
            <a:off x="2843808" y="116929"/>
            <a:ext cx="60486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800" b="1" dirty="0"/>
              <a:t>Kompania Węglowa S.A.</a:t>
            </a:r>
            <a:br>
              <a:rPr lang="pl-PL" sz="2800" b="1" dirty="0"/>
            </a:br>
            <a:r>
              <a:rPr lang="pl-PL" sz="2000" b="1" dirty="0"/>
              <a:t>w </a:t>
            </a:r>
            <a:r>
              <a:rPr lang="pl-PL" sz="2000" b="1" dirty="0" smtClean="0"/>
              <a:t>Katowicach</a:t>
            </a:r>
            <a:endParaRPr lang="pl-PL" sz="1600" b="1" dirty="0" smtClean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 bwMode="auto">
          <a:xfrm>
            <a:off x="1331640" y="260648"/>
            <a:ext cx="7560840" cy="1143000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190500" algn="l"/>
              </a:tabLst>
            </a:pPr>
            <a:r>
              <a:rPr lang="pl-PL" sz="1800" b="1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</a:t>
            </a:r>
            <a:br>
              <a:rPr lang="pl-PL" sz="1800" b="1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1800" b="1" dirty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Koncesja na </a:t>
            </a:r>
            <a:r>
              <a:rPr lang="pl-PL" sz="1800" b="1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poszukiwanie i rozpoznawanie złoża węgla kamiennego w rejonie „Pawłów” </a:t>
            </a:r>
            <a:endParaRPr lang="pl-PL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tabLst>
                <a:tab pos="190500" algn="l"/>
              </a:tabLst>
            </a:pPr>
            <a:endParaRPr lang="pl-PL" sz="18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 bwMode="auto">
          <a:xfrm>
            <a:off x="143507" y="1650504"/>
            <a:ext cx="2161413" cy="82068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0" indent="0" algn="ctr">
              <a:buNone/>
            </a:pPr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Sporządzenie</a:t>
            </a:r>
            <a:endParaRPr lang="pl-PL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 bwMode="auto">
          <a:xfrm>
            <a:off x="2411760" y="1628800"/>
            <a:ext cx="6552728" cy="86409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Sporządzenie Projektu robót geologicznych </a:t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na poszukiwanie i rozpoznawanie złoża </a:t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węgla kamiennego w rejonie Pawłów”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 bwMode="auto">
          <a:xfrm>
            <a:off x="2411760" y="2852936"/>
            <a:ext cx="6552727" cy="323197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Projekt robót geologicznych: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Roboty wiertnicze w powiecie chełmskim, </a:t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 gminach: Siedliszcze, Rejowiec Fabryczny </a:t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 Rejowiec oraz na terenie miasta Rejowiec Fabryczny.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 ramach robót wykonanie 8 otworów wiertniczych, </a:t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 numerach Pawłów 2 do 9, o długościach od 820m </a:t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do 965 m – łącznie ok. 7 000m.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Rozpoznanie otworami umożliwi udokumentowanie złoża w kategorii C1.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Obszar objęty robotami geologicznymi wynosi </a:t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ok.74 km</a:t>
            </a:r>
            <a:r>
              <a:rPr lang="pl-PL" altLang="pl-PL" sz="1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6308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 bwMode="auto">
          <a:xfrm>
            <a:off x="1403648" y="188640"/>
            <a:ext cx="7560840" cy="1143000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190500" algn="l"/>
              </a:tabLst>
            </a:pPr>
            <a:r>
              <a:rPr lang="pl-PL" sz="1800" b="1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 zrealizowany:</a:t>
            </a:r>
            <a:br>
              <a:rPr lang="pl-PL" sz="1800" b="1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1800" b="1" dirty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Koncesja na </a:t>
            </a:r>
            <a:r>
              <a:rPr lang="pl-PL" sz="1800" b="1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poszukiwanie i rozpoznawanie złoża węgla kamiennego w rejonie „Pawłów” </a:t>
            </a:r>
            <a:endParaRPr lang="pl-PL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tabLst>
                <a:tab pos="190500" algn="l"/>
              </a:tabLst>
            </a:pPr>
            <a:endParaRPr lang="pl-PL" sz="18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 bwMode="auto">
          <a:xfrm>
            <a:off x="179512" y="1628800"/>
            <a:ext cx="2026568" cy="82068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0" indent="0" algn="ctr">
              <a:buNone/>
            </a:pPr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Złożenie</a:t>
            </a:r>
            <a:endParaRPr lang="pl-PL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 bwMode="auto">
          <a:xfrm>
            <a:off x="2452005" y="1666564"/>
            <a:ext cx="6512483" cy="13681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 dniu 10 maja 2012 roku Kompania Węglowa S.A. złożyła w Ministerstwie Środowiska wniosek o udzielenie koncesji na poszukiwanie i rozpoznawanie </a:t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złoża węgla kamiennego w rejonie „Pawłów”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 bwMode="auto">
          <a:xfrm>
            <a:off x="2457321" y="4005064"/>
            <a:ext cx="6507167" cy="187220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 dniu 22 października 2012 roku Minister Środowiska udzielił Kompanii Węglowej S.A. koncesji na poszukiwanie i rozpoznawanie złoża węgla kamiennego </a:t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 rejonie Pawłów” (część złoża Chełm II)</a:t>
            </a:r>
          </a:p>
          <a:p>
            <a:pPr marL="177800" algn="ctr"/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Termin ważności  - 22 październik 2017 r.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ymbol zastępczy zawartości 4"/>
          <p:cNvSpPr txBox="1">
            <a:spLocks/>
          </p:cNvSpPr>
          <p:nvPr/>
        </p:nvSpPr>
        <p:spPr bwMode="auto">
          <a:xfrm>
            <a:off x="179512" y="4005064"/>
            <a:ext cx="2151419" cy="820688"/>
          </a:xfrm>
          <a:prstGeom prst="round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Uzyskanie 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5902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/>
          <p:cNvSpPr>
            <a:spLocks noGrp="1"/>
          </p:cNvSpPr>
          <p:nvPr>
            <p:ph type="title"/>
          </p:nvPr>
        </p:nvSpPr>
        <p:spPr bwMode="auto">
          <a:xfrm>
            <a:off x="1475656" y="274638"/>
            <a:ext cx="7576038" cy="1282154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190500" algn="l"/>
              </a:tabLst>
            </a:pPr>
            <a:r>
              <a:rPr lang="pl-PL" sz="1800" b="1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 </a:t>
            </a:r>
            <a:br>
              <a:rPr lang="pl-PL" sz="1800" b="1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Wykonanie działań ujętych w koncesji </a:t>
            </a:r>
            <a:r>
              <a:rPr lang="pl-PL" sz="1800" b="1" dirty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 </a:t>
            </a:r>
            <a:r>
              <a:rPr lang="pl-PL" sz="1800" b="1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poszukiwanie</a:t>
            </a:r>
            <a:br>
              <a:rPr lang="pl-PL" sz="1800" b="1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rozpoznawanie złoża węgla kamiennego w rejonie „Pawłów” </a:t>
            </a:r>
            <a:endParaRPr lang="pl-PL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tabLst>
                <a:tab pos="190500" algn="l"/>
              </a:tabLst>
            </a:pPr>
            <a:endParaRPr lang="pl-PL" sz="18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ymbol zastępczy zawartości 4"/>
          <p:cNvSpPr>
            <a:spLocks noGrp="1"/>
          </p:cNvSpPr>
          <p:nvPr>
            <p:ph idx="1"/>
          </p:nvPr>
        </p:nvSpPr>
        <p:spPr bwMode="auto">
          <a:xfrm>
            <a:off x="179512" y="1635535"/>
            <a:ext cx="2188204" cy="82068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0" indent="0" algn="ctr">
              <a:buNone/>
            </a:pPr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Podpisanie</a:t>
            </a:r>
            <a:endParaRPr lang="pl-PL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179512" y="2858006"/>
            <a:ext cx="2188204" cy="658404"/>
          </a:xfrm>
          <a:prstGeom prst="round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Zatwierdzenie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ymbol zastępczy zawartości 4"/>
          <p:cNvSpPr txBox="1">
            <a:spLocks/>
          </p:cNvSpPr>
          <p:nvPr/>
        </p:nvSpPr>
        <p:spPr bwMode="auto">
          <a:xfrm>
            <a:off x="179512" y="4061628"/>
            <a:ext cx="2188204" cy="985582"/>
          </a:xfrm>
          <a:prstGeom prst="round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Roboty wiertnicze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 bwMode="auto">
          <a:xfrm>
            <a:off x="2445697" y="1844824"/>
            <a:ext cx="6599689" cy="89834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19 lutego 2013 roku Kompania Węglowa S.A. podpisała Umowę ze Śląskim Towarzystwem Wiertniczym „Dalbis” </a:t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na wykonanie 8 otworów wraz z dokumentacją wynikową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Prostokąt zaokrąglony 10"/>
          <p:cNvSpPr/>
          <p:nvPr/>
        </p:nvSpPr>
        <p:spPr bwMode="auto">
          <a:xfrm>
            <a:off x="2537141" y="4061628"/>
            <a:ext cx="6514553" cy="181564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 dniu 22 kwietnia 2013 roku rozpoczęto wiercenie pierwszego otworu Pawłów-9</a:t>
            </a:r>
          </a:p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 dniu 17 kwietnia 2014 roku zakończono wiercenie ostatniego otworu Pawłów-2</a:t>
            </a:r>
          </a:p>
          <a:p>
            <a:pPr marL="177800" algn="ctr"/>
            <a:endParaRPr lang="pl-PL" sz="16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177800" algn="ctr"/>
            <a:r>
              <a:rPr lang="pl-PL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11.2014 r. – Pozyskanie dokumentacji wynikowej </a:t>
            </a:r>
          </a:p>
          <a:p>
            <a:pPr marL="177800"/>
            <a:r>
              <a:rPr lang="pl-PL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l-PL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                       prac wiertniczych </a:t>
            </a:r>
            <a:endParaRPr lang="pl-PL" sz="1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Prostokąt zaokrąglony 11"/>
          <p:cNvSpPr/>
          <p:nvPr/>
        </p:nvSpPr>
        <p:spPr bwMode="auto">
          <a:xfrm>
            <a:off x="2452005" y="2858006"/>
            <a:ext cx="6599689" cy="91563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 dniu 19 kwietnia 2013 roku Dyrektor Okręgowego Urzędu Górniczego w Lublinie zatwierdził Plan Ruchu Zakładu Górniczego na wykonanie otworów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 txBox="1">
            <a:spLocks/>
          </p:cNvSpPr>
          <p:nvPr/>
        </p:nvSpPr>
        <p:spPr bwMode="auto">
          <a:xfrm>
            <a:off x="1475656" y="274638"/>
            <a:ext cx="7576038" cy="1282154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0500" algn="l"/>
              </a:tabLst>
            </a:pP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 </a:t>
            </a:r>
            <a:b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Prace związane z koncesją na poszukiwanie</a:t>
            </a:r>
            <a:b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rozpoznawanie złoża węgla kamiennego w rejonie „Pawłów” </a:t>
            </a:r>
            <a:endParaRPr lang="pl-PL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190500" algn="l"/>
              </a:tabLst>
            </a:pPr>
            <a:endParaRPr lang="pl-PL" sz="1800" b="1" kern="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ymbol zastępczy zawartości 4"/>
          <p:cNvSpPr txBox="1">
            <a:spLocks/>
          </p:cNvSpPr>
          <p:nvPr/>
        </p:nvSpPr>
        <p:spPr bwMode="auto">
          <a:xfrm>
            <a:off x="179512" y="1844824"/>
            <a:ext cx="2188204" cy="8206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Praca badawcza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 bwMode="auto">
          <a:xfrm>
            <a:off x="2452005" y="1844824"/>
            <a:ext cx="6599689" cy="140239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 kwietniu 2014 roku Kompania Węglowa S.A. opracowała „Koncepcję zagospodarowania części złoża węgla kamiennego CHEŁM II wraz z oceną efektywności ekonomicznej budowy kopalni węgla kamiennego CHEŁM dla Kompanii Węglowej S.A.”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 bwMode="auto">
          <a:xfrm>
            <a:off x="2543458" y="3911352"/>
            <a:ext cx="6508236" cy="13681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Szacunkowe zasoby złoża w rejonie „Pawłów” wynoszą:</a:t>
            </a:r>
          </a:p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Bilansowe – </a:t>
            </a:r>
            <a:r>
              <a:rPr lang="pl-PL" sz="1600" b="1" dirty="0" smtClean="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840 mln ton</a:t>
            </a:r>
          </a:p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Przemysłowe – </a:t>
            </a:r>
            <a:r>
              <a:rPr lang="pl-PL" sz="1600" b="1" dirty="0" smtClean="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370 mln ton</a:t>
            </a:r>
          </a:p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Operatywne – </a:t>
            </a:r>
            <a:r>
              <a:rPr lang="pl-PL" sz="1600" b="1" dirty="0" smtClean="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296 mln ton</a:t>
            </a:r>
            <a:endParaRPr lang="pl-PL" sz="1600" b="1" dirty="0">
              <a:solidFill>
                <a:srgbClr val="66FF33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 txBox="1">
            <a:spLocks/>
          </p:cNvSpPr>
          <p:nvPr/>
        </p:nvSpPr>
        <p:spPr bwMode="auto">
          <a:xfrm>
            <a:off x="1475656" y="274638"/>
            <a:ext cx="7576038" cy="1282154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0500" algn="l"/>
              </a:tabLst>
            </a:pP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 </a:t>
            </a:r>
            <a:b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Prace związane z koncesją na poszukiwanie</a:t>
            </a:r>
            <a:b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rozpoznawanie złoża węgla kamiennego </a:t>
            </a:r>
            <a:b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 rejonie „Pawłów” </a:t>
            </a:r>
            <a:endParaRPr lang="pl-PL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190500" algn="l"/>
              </a:tabLst>
            </a:pPr>
            <a:endParaRPr lang="pl-PL" sz="1800" b="1" kern="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ymbol zastępczy zawartości 4"/>
          <p:cNvSpPr txBox="1">
            <a:spLocks/>
          </p:cNvSpPr>
          <p:nvPr/>
        </p:nvSpPr>
        <p:spPr bwMode="auto">
          <a:xfrm>
            <a:off x="179512" y="1844824"/>
            <a:ext cx="2188204" cy="8206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Praca wiertnicze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 bwMode="auto">
          <a:xfrm>
            <a:off x="2508815" y="1844824"/>
            <a:ext cx="6599689" cy="295232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Wiercenie otworów: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21.04.2013 – 06.08.2013 – Pawłów 9 – 820 metrów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22.06.2013 – 30.09.2013 – Pawłów 8 – 850 metrów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20.10.2013 – 27.11.2013 – Pawłów 5 – 880 metrów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12.10.2013 – 09.12.2013 – Pawłów 7 – 850 metrów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15.10.2013 – 16.01.2014 – Pawłów 6 – 865 metrów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08.12.2013 – 03.02.2014 – Pawłów 3 – 900 metrów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22.12.2013 – 04.03.2014 – Pawłów 4 – 860 metrów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18.02.2014 – 17.04.2014 – Pawłów 2 – 910 metrów</a:t>
            </a:r>
          </a:p>
          <a:p>
            <a:pPr marL="177800" algn="just"/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                                                ŁĄCZNIE – ok. 7000 m.</a:t>
            </a:r>
          </a:p>
        </p:txBody>
      </p:sp>
      <p:sp>
        <p:nvSpPr>
          <p:cNvPr id="10" name="Symbol zastępczy zawartości 4"/>
          <p:cNvSpPr txBox="1">
            <a:spLocks/>
          </p:cNvSpPr>
          <p:nvPr/>
        </p:nvSpPr>
        <p:spPr bwMode="auto">
          <a:xfrm rot="10800000" flipV="1">
            <a:off x="179513" y="5121578"/>
            <a:ext cx="2188204" cy="6836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Sporządzenie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Prostokąt zaokrąglony 10"/>
          <p:cNvSpPr/>
          <p:nvPr/>
        </p:nvSpPr>
        <p:spPr bwMode="auto">
          <a:xfrm>
            <a:off x="2508815" y="5121578"/>
            <a:ext cx="6599689" cy="104313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Wykonanie przez wykonawcę robót geologicznych dokumentacji geologicznej podsumowującej wyniki wierceń badawczych – </a:t>
            </a:r>
            <a:r>
              <a:rPr lang="pl-PL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do 11.2014 r.  </a:t>
            </a:r>
            <a:endParaRPr lang="pl-PL" sz="1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0703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 txBox="1">
            <a:spLocks/>
          </p:cNvSpPr>
          <p:nvPr/>
        </p:nvSpPr>
        <p:spPr bwMode="auto">
          <a:xfrm>
            <a:off x="1475656" y="274638"/>
            <a:ext cx="7576038" cy="1282154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0500" algn="l"/>
              </a:tabLst>
            </a:pP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 </a:t>
            </a:r>
            <a:b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Prace związane z koncesją na poszukiwanie</a:t>
            </a:r>
            <a:b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 rozpoznawanie złoża węgla kamiennego </a:t>
            </a:r>
            <a:b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 rejonie „Pawłów” </a:t>
            </a:r>
            <a:endParaRPr lang="pl-PL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190500" algn="l"/>
              </a:tabLst>
            </a:pPr>
            <a:endParaRPr lang="pl-PL" sz="1800" b="1" kern="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ymbol zastępczy zawartości 4"/>
          <p:cNvSpPr txBox="1">
            <a:spLocks/>
          </p:cNvSpPr>
          <p:nvPr/>
        </p:nvSpPr>
        <p:spPr bwMode="auto">
          <a:xfrm>
            <a:off x="179512" y="1730480"/>
            <a:ext cx="2188204" cy="8206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Prace wiertnicze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 bwMode="auto">
          <a:xfrm>
            <a:off x="2452005" y="1700808"/>
            <a:ext cx="6599689" cy="504056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Nawiercone pokłady węgla kamiennego </a:t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– o miąższości powyżej 1,0 metra</a:t>
            </a:r>
          </a:p>
          <a:p>
            <a:pPr marL="177800" algn="ctr"/>
            <a:endParaRPr lang="pl-PL" sz="16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177800" algn="just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Pawłów 2 – </a:t>
            </a:r>
            <a:r>
              <a:rPr lang="pl-PL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pokładów o sumarycznej miąższości </a:t>
            </a:r>
            <a:r>
              <a:rPr lang="pl-PL" sz="1600" b="1" dirty="0" smtClean="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9,0m</a:t>
            </a:r>
          </a:p>
          <a:p>
            <a:pPr marL="177800" algn="just"/>
            <a:endParaRPr lang="pl-PL" sz="16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177800" algn="just"/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Pawłów </a:t>
            </a: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 </a:t>
            </a:r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pl-PL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pokłady </a:t>
            </a:r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 sumarycznej miąższości </a:t>
            </a:r>
            <a:r>
              <a:rPr lang="pl-PL" sz="1600" b="1" dirty="0" smtClean="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5,6m</a:t>
            </a:r>
            <a:endParaRPr lang="pl-PL" sz="1600" b="1" dirty="0">
              <a:solidFill>
                <a:srgbClr val="66FF33"/>
              </a:solidFill>
              <a:latin typeface="Tahoma" pitchFamily="34" charset="0"/>
              <a:cs typeface="Tahoma" pitchFamily="34" charset="0"/>
            </a:endParaRPr>
          </a:p>
          <a:p>
            <a:pPr marL="177800" algn="just"/>
            <a:endParaRPr lang="pl-PL" sz="16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177800" algn="just"/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Pawłów </a:t>
            </a: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 </a:t>
            </a:r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pl-PL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pokłady </a:t>
            </a:r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 sumarycznej miąższości </a:t>
            </a:r>
            <a:r>
              <a:rPr lang="pl-PL" sz="1600" b="1" dirty="0" smtClean="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2,8m</a:t>
            </a:r>
            <a:endParaRPr lang="pl-PL" sz="1600" b="1" dirty="0">
              <a:solidFill>
                <a:srgbClr val="66FF33"/>
              </a:solidFill>
              <a:latin typeface="Tahoma" pitchFamily="34" charset="0"/>
              <a:cs typeface="Tahoma" pitchFamily="34" charset="0"/>
            </a:endParaRPr>
          </a:p>
          <a:p>
            <a:pPr marL="177800" algn="just"/>
            <a:endParaRPr lang="pl-PL" sz="16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177800" algn="just"/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Pawłów </a:t>
            </a: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 </a:t>
            </a:r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pl-PL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pokłady </a:t>
            </a:r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 sumarycznej miąższości </a:t>
            </a:r>
            <a:r>
              <a:rPr lang="pl-PL" sz="1600" b="1" dirty="0" smtClean="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3,8m</a:t>
            </a:r>
            <a:endParaRPr lang="pl-PL" sz="1600" b="1" dirty="0">
              <a:solidFill>
                <a:srgbClr val="66FF33"/>
              </a:solidFill>
              <a:latin typeface="Tahoma" pitchFamily="34" charset="0"/>
              <a:cs typeface="Tahoma" pitchFamily="34" charset="0"/>
            </a:endParaRPr>
          </a:p>
          <a:p>
            <a:pPr marL="177800" algn="just"/>
            <a:endParaRPr lang="pl-PL" sz="16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177800" algn="just"/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Pawłów </a:t>
            </a: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6 </a:t>
            </a:r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pl-PL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pokłady </a:t>
            </a:r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 sumarycznej miąższości </a:t>
            </a:r>
            <a:r>
              <a:rPr lang="pl-PL" sz="1600" b="1" dirty="0" smtClean="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3,6m</a:t>
            </a:r>
            <a:endParaRPr lang="pl-PL" sz="1600" b="1" dirty="0">
              <a:solidFill>
                <a:srgbClr val="66FF33"/>
              </a:solidFill>
              <a:latin typeface="Tahoma" pitchFamily="34" charset="0"/>
              <a:cs typeface="Tahoma" pitchFamily="34" charset="0"/>
            </a:endParaRPr>
          </a:p>
          <a:p>
            <a:pPr marL="177800" algn="just"/>
            <a:endParaRPr lang="pl-PL" sz="16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177800" algn="just"/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Pawłów </a:t>
            </a: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7 </a:t>
            </a:r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pl-PL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pokładów </a:t>
            </a:r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 sumarycznej miąższości </a:t>
            </a:r>
            <a:r>
              <a:rPr lang="pl-PL" sz="1600" b="1" dirty="0" smtClean="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7,6m</a:t>
            </a:r>
            <a:endParaRPr lang="pl-PL" sz="1600" b="1" dirty="0">
              <a:solidFill>
                <a:srgbClr val="66FF33"/>
              </a:solidFill>
              <a:latin typeface="Tahoma" pitchFamily="34" charset="0"/>
              <a:cs typeface="Tahoma" pitchFamily="34" charset="0"/>
            </a:endParaRPr>
          </a:p>
          <a:p>
            <a:pPr marL="177800" algn="just"/>
            <a:endParaRPr lang="pl-PL" sz="16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177800" algn="just"/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Pawłów </a:t>
            </a: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8 </a:t>
            </a:r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pl-PL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pokładów o sumarycznej miąższości </a:t>
            </a:r>
            <a:r>
              <a:rPr lang="pl-PL" sz="1600" b="1" dirty="0" smtClean="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9,6m</a:t>
            </a:r>
            <a:endParaRPr lang="pl-PL" sz="1600" b="1" dirty="0">
              <a:solidFill>
                <a:srgbClr val="66FF33"/>
              </a:solidFill>
              <a:latin typeface="Tahoma" pitchFamily="34" charset="0"/>
              <a:cs typeface="Tahoma" pitchFamily="34" charset="0"/>
            </a:endParaRPr>
          </a:p>
          <a:p>
            <a:pPr marL="177800" algn="just"/>
            <a:endParaRPr lang="pl-PL" sz="16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177800" algn="just"/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Pawłów </a:t>
            </a: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9 </a:t>
            </a:r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pl-PL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pokładów o sumarycznej miąższości </a:t>
            </a:r>
            <a:r>
              <a:rPr lang="pl-PL" sz="1600" b="1" dirty="0" smtClean="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6,5m</a:t>
            </a:r>
          </a:p>
          <a:p>
            <a:pPr marL="177800" algn="just"/>
            <a:r>
              <a:rPr lang="pl-PL" sz="1600" b="1" dirty="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l-PL" sz="1600" b="1" dirty="0" smtClean="0">
                <a:solidFill>
                  <a:srgbClr val="66FF33"/>
                </a:solidFill>
                <a:latin typeface="Tahoma" pitchFamily="34" charset="0"/>
                <a:cs typeface="Tahoma" pitchFamily="34" charset="0"/>
              </a:rPr>
              <a:t>                                                 średnia miąższość = 6,1 m       </a:t>
            </a:r>
            <a:endParaRPr lang="pl-PL" sz="1600" b="1" dirty="0">
              <a:solidFill>
                <a:srgbClr val="66FF33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9747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 txBox="1">
            <a:spLocks/>
          </p:cNvSpPr>
          <p:nvPr/>
        </p:nvSpPr>
        <p:spPr bwMode="auto">
          <a:xfrm>
            <a:off x="1475656" y="274638"/>
            <a:ext cx="7576038" cy="1066130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0500" algn="l"/>
              </a:tabLst>
            </a:pP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 </a:t>
            </a:r>
            <a:b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Pozyskanie koncesji na wydobywanie ze złoża węgla kamiennego w rejonie „Pawłów” </a:t>
            </a:r>
            <a:endParaRPr lang="pl-PL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190500" algn="l"/>
              </a:tabLst>
            </a:pPr>
            <a:endParaRPr lang="pl-PL" sz="1800" b="1" kern="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ymbol zastępczy zawartości 4"/>
          <p:cNvSpPr txBox="1">
            <a:spLocks/>
          </p:cNvSpPr>
          <p:nvPr/>
        </p:nvSpPr>
        <p:spPr bwMode="auto">
          <a:xfrm>
            <a:off x="179512" y="1556792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Sporządzenie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222153" y="3583806"/>
            <a:ext cx="2117599" cy="8206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Sporządzenie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 bwMode="auto">
          <a:xfrm>
            <a:off x="2483767" y="1551630"/>
            <a:ext cx="6471687" cy="184253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Dokumentacji geologicznej złoża w rejonie „Pawłów” określającej między innymi: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Granice </a:t>
            </a:r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złoża </a:t>
            </a: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objętego dokumentowaniem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Wielkość zasobów bilansowych złoża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Wielkości zasobów w kategoriach rozpoznania złoża, </a:t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 szczególności w kategorii C1, umożliwiającej opracowanie Projektu zagospodarowania złoża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 bwMode="auto">
          <a:xfrm>
            <a:off x="2483768" y="3573016"/>
            <a:ext cx="6471687" cy="95780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Wyceny informacji geologicznej wykorzystanej przy sporządzaniu dokumentacji geologicznej złoża węgla kamiennego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Symbol zastępczy zawartości 4"/>
          <p:cNvSpPr txBox="1">
            <a:spLocks/>
          </p:cNvSpPr>
          <p:nvPr/>
        </p:nvSpPr>
        <p:spPr bwMode="auto">
          <a:xfrm>
            <a:off x="179512" y="4725144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Podpisanie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Symbol zastępczy zawartości 4"/>
          <p:cNvSpPr txBox="1">
            <a:spLocks/>
          </p:cNvSpPr>
          <p:nvPr/>
        </p:nvSpPr>
        <p:spPr bwMode="auto">
          <a:xfrm>
            <a:off x="200832" y="5805264"/>
            <a:ext cx="2138920" cy="8206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Zatwierdzenie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Prostokąt zaokrąglony 11"/>
          <p:cNvSpPr/>
          <p:nvPr/>
        </p:nvSpPr>
        <p:spPr bwMode="auto">
          <a:xfrm>
            <a:off x="2483768" y="4725144"/>
            <a:ext cx="6475063" cy="86409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Zawarcie ze Skarbem Państwa Umowy o korzystanie za wynagrodzeniem z informacji geologicznej złoża węgla kamiennego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Prostokąt zaokrąglony 12"/>
          <p:cNvSpPr/>
          <p:nvPr/>
        </p:nvSpPr>
        <p:spPr bwMode="auto">
          <a:xfrm>
            <a:off x="2483768" y="5793468"/>
            <a:ext cx="6471687" cy="95780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Wyceny informacji geologicznej wykorzystanej przy sporządzaniu dokumentacji geologicznej złoża węgla kamiennego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0703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 txBox="1">
            <a:spLocks/>
          </p:cNvSpPr>
          <p:nvPr/>
        </p:nvSpPr>
        <p:spPr bwMode="auto">
          <a:xfrm>
            <a:off x="1475656" y="274638"/>
            <a:ext cx="7576038" cy="1066130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0500" algn="l"/>
              </a:tabLst>
            </a:pP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 </a:t>
            </a:r>
            <a:b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Pozyskanie koncesji na wydobywanie ze złoża węgla kamiennego w rejonie „Pawłów” </a:t>
            </a:r>
            <a:endParaRPr lang="pl-PL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190500" algn="l"/>
              </a:tabLst>
            </a:pPr>
            <a:endParaRPr lang="pl-PL" sz="1800" b="1" kern="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ymbol zastępczy zawartości 4"/>
          <p:cNvSpPr txBox="1">
            <a:spLocks/>
          </p:cNvSpPr>
          <p:nvPr/>
        </p:nvSpPr>
        <p:spPr bwMode="auto">
          <a:xfrm>
            <a:off x="179512" y="1556792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Sporządzenie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ymbol zastępczy zawartości 4"/>
          <p:cNvSpPr txBox="1">
            <a:spLocks/>
          </p:cNvSpPr>
          <p:nvPr/>
        </p:nvSpPr>
        <p:spPr bwMode="auto">
          <a:xfrm>
            <a:off x="179512" y="2780928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Wystąpienie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179513" y="5492122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Akceptacja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 bwMode="auto">
          <a:xfrm>
            <a:off x="2503869" y="1556792"/>
            <a:ext cx="6471687" cy="95780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Analizy możliwości zagospodarowania złoża węgla kamiennego określającej między innymi wielkość zasobów operatywnych oraz oddziaływanie na środowisko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 bwMode="auto">
          <a:xfrm>
            <a:off x="2481821" y="2797470"/>
            <a:ext cx="6471687" cy="257574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Do organów samorządowych o zmianę: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Studium uwarunkowań i kierunków zagospodarowania gminy,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Planów zagospodarowania przestrzennego gminy</a:t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celem uwzględnienia w planach:</a:t>
            </a:r>
          </a:p>
          <a:p>
            <a:pPr marL="463550" indent="-285750" algn="just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Istnienia udokumentowanego złoża węgla kamiennego,</a:t>
            </a:r>
          </a:p>
          <a:p>
            <a:pPr marL="463550" indent="-285750" algn="just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Przedsięwzięć związanych z budową nowej kopalni, </a:t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 tym oddziaływania na powierzchnię terenu</a:t>
            </a:r>
          </a:p>
          <a:p>
            <a:pPr marL="463550" indent="-285750" algn="just">
              <a:buFont typeface="Arial" panose="020B0604020202020204" pitchFamily="34" charset="0"/>
              <a:buChar char="•"/>
            </a:pP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Prostokąt zaokrąglony 10"/>
          <p:cNvSpPr/>
          <p:nvPr/>
        </p:nvSpPr>
        <p:spPr bwMode="auto">
          <a:xfrm>
            <a:off x="2503869" y="5495312"/>
            <a:ext cx="6449639" cy="117404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Uchwalenie przez Radę Gminy planów zagospodarowania przestrzennego, studium uwarunkowań i kierunków zagospodarowania przestrzennego – uwzględniających prowadzenie działalności górniczej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 txBox="1">
            <a:spLocks/>
          </p:cNvSpPr>
          <p:nvPr/>
        </p:nvSpPr>
        <p:spPr bwMode="auto">
          <a:xfrm>
            <a:off x="1475656" y="274638"/>
            <a:ext cx="7576038" cy="1066130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0500" algn="l"/>
              </a:tabLst>
            </a:pP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 </a:t>
            </a:r>
            <a:b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Pozyskanie koncesji na wydobywanie ze złoża węgla kamiennego w rejonie „Pawłów” </a:t>
            </a:r>
            <a:endParaRPr lang="pl-PL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190500" algn="l"/>
              </a:tabLst>
            </a:pPr>
            <a:endParaRPr lang="pl-PL" sz="1800" b="1" kern="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ymbol zastępczy zawartości 4"/>
          <p:cNvSpPr txBox="1">
            <a:spLocks/>
          </p:cNvSpPr>
          <p:nvPr/>
        </p:nvSpPr>
        <p:spPr bwMode="auto">
          <a:xfrm>
            <a:off x="260507" y="1700808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Sporządzenie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 bwMode="auto">
          <a:xfrm>
            <a:off x="2580007" y="1700808"/>
            <a:ext cx="6471687" cy="108012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Raportu odziaływania na środowisko przedsięwzięcia głównego, jakim jest wydobywanie kopaliny ze złoża oraz raportów dla przedsięwzięć towarzyszących budowie nowego zakładu górniczego 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267403" y="2924944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Uzyskanie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ymbol zastępczy zawartości 4"/>
          <p:cNvSpPr txBox="1">
            <a:spLocks/>
          </p:cNvSpPr>
          <p:nvPr/>
        </p:nvSpPr>
        <p:spPr bwMode="auto">
          <a:xfrm>
            <a:off x="313171" y="4445490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Sporządzenie/</a:t>
            </a:r>
            <a:b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uzyskanie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 bwMode="auto">
          <a:xfrm>
            <a:off x="2590921" y="2894760"/>
            <a:ext cx="6471687" cy="139833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Decyzji środowiskowej organu samorządowego lub Regionalnego Dyrektora Ochrony Środowiska dla przedsięwzięcia głównego, jakim jest wydobywanie kopaliny ze złoża oraz raportów dla przedsięwzięć towarzyszących budowie nowego zakładu górniczego 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 bwMode="auto">
          <a:xfrm>
            <a:off x="2590921" y="4445490"/>
            <a:ext cx="6471687" cy="100811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Projektów budowlanych budowy zakładu górniczego oraz infrastruktury towarzyszącej </a:t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 uzyskanie Decyzji je zatwierdzających 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Symbol zastępczy zawartości 4"/>
          <p:cNvSpPr txBox="1">
            <a:spLocks/>
          </p:cNvSpPr>
          <p:nvPr/>
        </p:nvSpPr>
        <p:spPr bwMode="auto">
          <a:xfrm>
            <a:off x="290287" y="5661248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Sporządzenie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Prostokąt zaokrąglony 11"/>
          <p:cNvSpPr/>
          <p:nvPr/>
        </p:nvSpPr>
        <p:spPr bwMode="auto">
          <a:xfrm>
            <a:off x="2580006" y="5673490"/>
            <a:ext cx="6471687" cy="77984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Dokumentacji hydrogeologicznej, dokumentacji geologiczno - inżynierskiej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 txBox="1">
            <a:spLocks/>
          </p:cNvSpPr>
          <p:nvPr/>
        </p:nvSpPr>
        <p:spPr bwMode="auto">
          <a:xfrm>
            <a:off x="1475656" y="274638"/>
            <a:ext cx="7576038" cy="1066130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0500" algn="l"/>
              </a:tabLst>
            </a:pP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 </a:t>
            </a:r>
            <a:b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Pozyskanie koncesji na wydobywanie ze złoża węgla kamiennego w rejonie „Pawłów” </a:t>
            </a:r>
            <a:endParaRPr lang="pl-PL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190500" algn="l"/>
              </a:tabLst>
            </a:pPr>
            <a:endParaRPr lang="pl-PL" sz="1800" b="1" kern="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ymbol zastępczy zawartości 4"/>
          <p:cNvSpPr txBox="1">
            <a:spLocks/>
          </p:cNvSpPr>
          <p:nvPr/>
        </p:nvSpPr>
        <p:spPr bwMode="auto">
          <a:xfrm>
            <a:off x="260507" y="1700808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Sporządzenie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ymbol zastępczy zawartości 4"/>
          <p:cNvSpPr txBox="1">
            <a:spLocks/>
          </p:cNvSpPr>
          <p:nvPr/>
        </p:nvSpPr>
        <p:spPr bwMode="auto">
          <a:xfrm>
            <a:off x="281051" y="4594284"/>
            <a:ext cx="2175979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Złożenie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 bwMode="auto">
          <a:xfrm>
            <a:off x="2580007" y="1700808"/>
            <a:ext cx="6471687" cy="108012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Projektu zagospodarowania złoża – uwzględniającego warunki określone w Decyzji środowiskowej przedsięwzięcia polegającego na wydobywaniu węgla kamiennego ze złoża 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 bwMode="auto">
          <a:xfrm>
            <a:off x="2580007" y="4594284"/>
            <a:ext cx="6471684" cy="112081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Wniosku do Ministra Środowiska o udzielenie koncesji </a:t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na wydobywanie węgla kamiennego ze złoża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Symbol zastępczy zawartości 4"/>
          <p:cNvSpPr txBox="1">
            <a:spLocks/>
          </p:cNvSpPr>
          <p:nvPr/>
        </p:nvSpPr>
        <p:spPr bwMode="auto">
          <a:xfrm>
            <a:off x="281051" y="2924944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Sporządzenie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 bwMode="auto">
          <a:xfrm>
            <a:off x="2580003" y="2933328"/>
            <a:ext cx="6471687" cy="85571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Wniosku o udzielenie koncesji na wydobywanie węgla kamiennego ze złoża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1322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lik:Poland top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9375" y="-219"/>
            <a:ext cx="78486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4879975" y="5084763"/>
            <a:ext cx="207963" cy="207962"/>
          </a:xfrm>
          <a:prstGeom prst="flowChartConnector">
            <a:avLst/>
          </a:prstGeom>
          <a:solidFill>
            <a:srgbClr val="000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4283968" y="4626071"/>
            <a:ext cx="1086123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8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b="1" dirty="0"/>
              <a:t>KW S.A</a:t>
            </a:r>
            <a:r>
              <a:rPr lang="pl-PL" dirty="0"/>
              <a:t>.</a:t>
            </a:r>
          </a:p>
        </p:txBody>
      </p:sp>
      <p:sp>
        <p:nvSpPr>
          <p:cNvPr id="6" name="Prostokąt 5"/>
          <p:cNvSpPr/>
          <p:nvPr/>
        </p:nvSpPr>
        <p:spPr>
          <a:xfrm>
            <a:off x="5866231" y="3644900"/>
            <a:ext cx="2659702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8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pl-PL" altLang="pl-PL" b="1" dirty="0" smtClean="0">
                <a:ea typeface="Calibri" pitchFamily="34" charset="0"/>
                <a:cs typeface="Calibri" pitchFamily="34" charset="0"/>
              </a:rPr>
              <a:t>Rejon złoża </a:t>
            </a:r>
            <a:r>
              <a:rPr lang="pl-PL" altLang="pl-PL" b="1" dirty="0">
                <a:ea typeface="Calibri" pitchFamily="34" charset="0"/>
                <a:cs typeface="Calibri" pitchFamily="34" charset="0"/>
              </a:rPr>
              <a:t>„Pawłów”</a:t>
            </a:r>
            <a:endParaRPr lang="pl-PL" altLang="pl-PL" b="1" dirty="0"/>
          </a:p>
        </p:txBody>
      </p:sp>
      <p:sp>
        <p:nvSpPr>
          <p:cNvPr id="7" name="Strzałka w prawo 6"/>
          <p:cNvSpPr/>
          <p:nvPr/>
        </p:nvSpPr>
        <p:spPr>
          <a:xfrm rot="2293127">
            <a:off x="6890209" y="4188836"/>
            <a:ext cx="611747" cy="1416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079" name="AutoShape 3"/>
          <p:cNvSpPr>
            <a:spLocks noChangeArrowheads="1"/>
          </p:cNvSpPr>
          <p:nvPr/>
        </p:nvSpPr>
        <p:spPr bwMode="auto">
          <a:xfrm>
            <a:off x="7451725" y="4437063"/>
            <a:ext cx="207963" cy="207962"/>
          </a:xfrm>
          <a:prstGeom prst="flowChartConnector">
            <a:avLst/>
          </a:prstGeom>
          <a:solidFill>
            <a:srgbClr val="0070C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endParaRPr lang="pl-PL" altLang="pl-PL"/>
          </a:p>
        </p:txBody>
      </p:sp>
      <p:sp>
        <p:nvSpPr>
          <p:cNvPr id="8" name="Tytuł 3"/>
          <p:cNvSpPr txBox="1">
            <a:spLocks/>
          </p:cNvSpPr>
          <p:nvPr/>
        </p:nvSpPr>
        <p:spPr bwMode="auto">
          <a:xfrm>
            <a:off x="1475656" y="116632"/>
            <a:ext cx="7576038" cy="562074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0500" algn="l"/>
              </a:tabLst>
            </a:pP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Położenie</a:t>
            </a:r>
            <a:endParaRPr lang="pl-PL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190500" algn="l"/>
              </a:tabLst>
            </a:pPr>
            <a:endParaRPr lang="pl-PL" sz="1800" b="1" kern="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Łącznik prostoliniowy 4"/>
          <p:cNvCxnSpPr/>
          <p:nvPr/>
        </p:nvCxnSpPr>
        <p:spPr>
          <a:xfrm flipV="1">
            <a:off x="5096517" y="4548531"/>
            <a:ext cx="2363787" cy="647700"/>
          </a:xfrm>
          <a:prstGeom prst="line">
            <a:avLst/>
          </a:prstGeom>
          <a:ln w="41275" cmpd="sng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6038393" y="4996176"/>
            <a:ext cx="1591132" cy="400110"/>
          </a:xfrm>
          <a:prstGeom prst="rect">
            <a:avLst/>
          </a:prstGeom>
          <a:solidFill>
            <a:srgbClr val="FFFF00"/>
          </a:solidFill>
          <a:ln w="22225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ok. 330 km</a:t>
            </a:r>
            <a:endParaRPr lang="pl-PL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 txBox="1">
            <a:spLocks/>
          </p:cNvSpPr>
          <p:nvPr/>
        </p:nvSpPr>
        <p:spPr bwMode="auto">
          <a:xfrm>
            <a:off x="1475656" y="274638"/>
            <a:ext cx="7576038" cy="1066130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0500" algn="l"/>
              </a:tabLst>
            </a:pP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 </a:t>
            </a:r>
            <a:b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Wydanie koncesji na wydobywanie ze złoża węgla kamiennego w rejonie „Pawłów” </a:t>
            </a:r>
            <a:endParaRPr lang="pl-PL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190500" algn="l"/>
              </a:tabLst>
            </a:pPr>
            <a:endParaRPr lang="pl-PL" sz="1800" b="1" kern="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ymbol zastępczy zawartości 4"/>
          <p:cNvSpPr txBox="1">
            <a:spLocks/>
          </p:cNvSpPr>
          <p:nvPr/>
        </p:nvSpPr>
        <p:spPr bwMode="auto">
          <a:xfrm>
            <a:off x="260507" y="1700808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Uzgodnienia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 bwMode="auto">
          <a:xfrm>
            <a:off x="2599029" y="3933056"/>
            <a:ext cx="6291531" cy="151216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Organy samorządowe dokonują uzgodnienia, </a:t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 ile zamierzona działalność górnicza jest zgodna </a:t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 przeznaczeniem lub sposobem korzystania </a:t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 nieruchomości określonym w miejscowym planie zagospodarowania przestrzennego gminy lub studium uwarunkowań i kierunków zagospodarowania gminy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 bwMode="auto">
          <a:xfrm>
            <a:off x="2599029" y="5585074"/>
            <a:ext cx="6291531" cy="614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Minister właściwy </a:t>
            </a:r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do spraw </a:t>
            </a: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gospodarki wydaje postanowienie w sprawie złożonego wniosku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 bwMode="auto">
          <a:xfrm>
            <a:off x="2599029" y="1695646"/>
            <a:ext cx="6291531" cy="216024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Minister Środowiska przesyła wniosek </a:t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 udzielenie koncesji na wydobywanie węgla kamiennego ze złoża do: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Organów samorządowych, właściwych ze względu na miejsce wykonywania zamierzonej działalności górniczej,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Ministra właściwego do spraw gospodarki,</a:t>
            </a:r>
          </a:p>
          <a:p>
            <a:pPr marL="177800" algn="just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 celem  uzgodnienia.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 txBox="1">
            <a:spLocks/>
          </p:cNvSpPr>
          <p:nvPr/>
        </p:nvSpPr>
        <p:spPr bwMode="auto">
          <a:xfrm>
            <a:off x="1475656" y="274638"/>
            <a:ext cx="7576038" cy="1066130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0500" algn="l"/>
              </a:tabLst>
            </a:pP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 </a:t>
            </a:r>
            <a:b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Koncesja na wydobywanie ze złoża węgla kamiennego </a:t>
            </a:r>
            <a:b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 rejonie „Pawłów” </a:t>
            </a:r>
            <a:endParaRPr lang="pl-PL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190500" algn="l"/>
              </a:tabLst>
            </a:pPr>
            <a:endParaRPr lang="pl-PL" sz="1800" b="1" kern="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ymbol zastępczy zawartości 4"/>
          <p:cNvSpPr txBox="1">
            <a:spLocks/>
          </p:cNvSpPr>
          <p:nvPr/>
        </p:nvSpPr>
        <p:spPr bwMode="auto">
          <a:xfrm>
            <a:off x="239465" y="4075322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Decyzja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 bwMode="auto">
          <a:xfrm>
            <a:off x="2568119" y="4076876"/>
            <a:ext cx="6317636" cy="158437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Minister Środowiska </a:t>
            </a:r>
            <a:b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udziela Przedsiębiorcy Górniczemu koncesji na wydobywanie węgla kamiennego ze złoża  </a:t>
            </a:r>
            <a:endParaRPr lang="pl-PL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246217" y="1628800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Umowa 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 bwMode="auto">
          <a:xfrm>
            <a:off x="2568119" y="1628800"/>
            <a:ext cx="6317636" cy="151216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Skarb Państwa reprezentowany przez Ministra Środowiska podpisuje z Przedsiębiorcą Górniczym Umowę o ustanowieniu użytkowania górniczego w celu wydobywania kopaliny ze złoża węgla kamiennego 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 txBox="1">
            <a:spLocks/>
          </p:cNvSpPr>
          <p:nvPr/>
        </p:nvSpPr>
        <p:spPr bwMode="auto">
          <a:xfrm>
            <a:off x="1475656" y="274638"/>
            <a:ext cx="7576038" cy="1066130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0500" algn="l"/>
              </a:tabLst>
            </a:pP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 </a:t>
            </a:r>
            <a:b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Uruchomienie pierwszej ściany w celu eksploatacji  </a:t>
            </a:r>
            <a:b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złoża węgla kamiennego w rejonie „Pawłów” </a:t>
            </a:r>
            <a:endParaRPr lang="pl-PL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190500" algn="l"/>
              </a:tabLst>
            </a:pPr>
            <a:endParaRPr lang="pl-PL" sz="1800" b="1" kern="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ymbol zastępczy zawartości 4"/>
          <p:cNvSpPr txBox="1">
            <a:spLocks/>
          </p:cNvSpPr>
          <p:nvPr/>
        </p:nvSpPr>
        <p:spPr bwMode="auto">
          <a:xfrm>
            <a:off x="246217" y="1628800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Sporządzenie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ymbol zastępczy zawartości 4"/>
          <p:cNvSpPr txBox="1">
            <a:spLocks/>
          </p:cNvSpPr>
          <p:nvPr/>
        </p:nvSpPr>
        <p:spPr bwMode="auto">
          <a:xfrm>
            <a:off x="288858" y="2799453"/>
            <a:ext cx="2117599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Sporządzenie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267536" y="4941168"/>
            <a:ext cx="2181561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Wybór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 bwMode="auto">
          <a:xfrm>
            <a:off x="2568119" y="1628800"/>
            <a:ext cx="6317636" cy="86409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Dokumentacji techniczo – ruchowych w celu  wydobywania kopaliny ze złoża węgla kamiennego 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 bwMode="auto">
          <a:xfrm>
            <a:off x="2590341" y="2788466"/>
            <a:ext cx="6317636" cy="86409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Operatu wodno – prawnego i uzyskanie pozwolenia wodno – prawnego związanego z wydobywaniem węgla kamiennego ze złoża 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 bwMode="auto">
          <a:xfrm>
            <a:off x="2576693" y="3933056"/>
            <a:ext cx="6317636" cy="86409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Dokumentacji niezbędnych do uzyskania decyzji </a:t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 zakresu ochrony środowiska w zakresie: emisji gazów </a:t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 pyłów, wytwarzania odpadów  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Prostokąt zaokrąglony 10"/>
          <p:cNvSpPr/>
          <p:nvPr/>
        </p:nvSpPr>
        <p:spPr bwMode="auto">
          <a:xfrm>
            <a:off x="2591377" y="4971855"/>
            <a:ext cx="6317636" cy="83544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Wykonawców budowy infrastruktury towarzyszącej zakładu górniczego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 bwMode="auto">
          <a:xfrm>
            <a:off x="288858" y="3933056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Sporządzenie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 txBox="1">
            <a:spLocks/>
          </p:cNvSpPr>
          <p:nvPr/>
        </p:nvSpPr>
        <p:spPr bwMode="auto">
          <a:xfrm>
            <a:off x="1475656" y="274638"/>
            <a:ext cx="7576038" cy="1066130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0500" algn="l"/>
              </a:tabLst>
            </a:pP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 </a:t>
            </a:r>
            <a:b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Uruchomienie pierwszej ściany w celu eksploatacji  </a:t>
            </a:r>
            <a:b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złoża węgla kamiennego w rejonie „Pawłów” </a:t>
            </a:r>
            <a:endParaRPr lang="pl-PL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190500" algn="l"/>
              </a:tabLst>
            </a:pPr>
            <a:endParaRPr lang="pl-PL" sz="1800" b="1" kern="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ymbol zastępczy zawartości 4"/>
          <p:cNvSpPr txBox="1">
            <a:spLocks/>
          </p:cNvSpPr>
          <p:nvPr/>
        </p:nvSpPr>
        <p:spPr bwMode="auto">
          <a:xfrm>
            <a:off x="246217" y="1628800"/>
            <a:ext cx="2160240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Sporządzenie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Prostokąt zaokrąglony 5"/>
          <p:cNvSpPr/>
          <p:nvPr/>
        </p:nvSpPr>
        <p:spPr bwMode="auto">
          <a:xfrm>
            <a:off x="2568119" y="1628800"/>
            <a:ext cx="6317636" cy="64807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Planu Ruchu Zakładu Górniczego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Prostokąt zaokrąglony 6"/>
          <p:cNvSpPr/>
          <p:nvPr/>
        </p:nvSpPr>
        <p:spPr bwMode="auto">
          <a:xfrm>
            <a:off x="2558857" y="2492896"/>
            <a:ext cx="6317636" cy="86409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Do Dyrektora Okręgowego Urzędu Górniczego </a:t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 wnioskiem o zatwierdzenie Planu Ruchu Zakładu Górniczego 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 bwMode="auto">
          <a:xfrm>
            <a:off x="2558857" y="3645024"/>
            <a:ext cx="6317636" cy="86409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endParaRPr lang="pl-PL" sz="16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Planu </a:t>
            </a:r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Ruchu Zakładu Górniczego</a:t>
            </a:r>
          </a:p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przez Dyrektora </a:t>
            </a:r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Okręgowego Urzędu Górniczego </a:t>
            </a: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 bwMode="auto">
          <a:xfrm>
            <a:off x="2569155" y="4725144"/>
            <a:ext cx="6317636" cy="64807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Wykonawców budowy Zakładu Górniczego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Symbol zastępczy zawartości 4"/>
          <p:cNvSpPr txBox="1">
            <a:spLocks/>
          </p:cNvSpPr>
          <p:nvPr/>
        </p:nvSpPr>
        <p:spPr bwMode="auto">
          <a:xfrm>
            <a:off x="246217" y="2492896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Wystąpienie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Symbol zastępczy zawartości 4"/>
          <p:cNvSpPr txBox="1">
            <a:spLocks/>
          </p:cNvSpPr>
          <p:nvPr/>
        </p:nvSpPr>
        <p:spPr bwMode="auto">
          <a:xfrm>
            <a:off x="246217" y="3645024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Zatwierdzenie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 bwMode="auto">
          <a:xfrm>
            <a:off x="246217" y="4725144"/>
            <a:ext cx="2160240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Wybór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Prostokąt zaokrąglony 14"/>
          <p:cNvSpPr/>
          <p:nvPr/>
        </p:nvSpPr>
        <p:spPr bwMode="auto">
          <a:xfrm>
            <a:off x="2558857" y="5733256"/>
            <a:ext cx="6317636" cy="64807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20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Budowa Kopalni</a:t>
            </a:r>
            <a:endParaRPr lang="pl-PL" sz="20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"/>
          <p:cNvSpPr txBox="1">
            <a:spLocks/>
          </p:cNvSpPr>
          <p:nvPr/>
        </p:nvSpPr>
        <p:spPr bwMode="auto">
          <a:xfrm>
            <a:off x="1475656" y="274638"/>
            <a:ext cx="7576038" cy="562074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0500" algn="l"/>
              </a:tabLst>
            </a:pP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HARMONOGRAM DZIAŁAŃ  </a:t>
            </a:r>
            <a:endParaRPr lang="pl-PL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190500" algn="l"/>
              </a:tabLst>
            </a:pPr>
            <a:endParaRPr lang="pl-PL" sz="1800" b="1" kern="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020763"/>
            <a:ext cx="7488833" cy="557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72069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1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51114" y="239868"/>
            <a:ext cx="8305565" cy="64461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5" name="Prostokąt z rogami zaokrąglonymi po przekątnej 4"/>
          <p:cNvSpPr/>
          <p:nvPr/>
        </p:nvSpPr>
        <p:spPr bwMode="auto">
          <a:xfrm>
            <a:off x="516142" y="692696"/>
            <a:ext cx="4088571" cy="853710"/>
          </a:xfrm>
          <a:prstGeom prst="round2DiagRect">
            <a:avLst/>
          </a:prstGeom>
          <a:solidFill>
            <a:srgbClr val="A7E8FF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r>
              <a:rPr lang="pl-PL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Zatrudnienie w kopalni oraz  </a:t>
            </a:r>
            <a:r>
              <a:rPr lang="pl-PL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pl-PL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</a:br>
            <a:r>
              <a:rPr lang="pl-PL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w firmach </a:t>
            </a:r>
            <a:r>
              <a:rPr lang="pl-PL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około </a:t>
            </a:r>
            <a:r>
              <a:rPr lang="pl-PL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górniczych</a:t>
            </a:r>
          </a:p>
          <a:p>
            <a:pPr>
              <a:defRPr/>
            </a:pPr>
            <a:r>
              <a:rPr lang="pl-PL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Rozwój </a:t>
            </a:r>
            <a:r>
              <a:rPr lang="pl-PL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handlu detalicznego</a:t>
            </a:r>
          </a:p>
        </p:txBody>
      </p:sp>
      <p:sp>
        <p:nvSpPr>
          <p:cNvPr id="6" name="Prostokąt z rogami zaokrąglonymi po przekątnej 5"/>
          <p:cNvSpPr/>
          <p:nvPr/>
        </p:nvSpPr>
        <p:spPr bwMode="auto">
          <a:xfrm>
            <a:off x="4819961" y="5439364"/>
            <a:ext cx="3860669" cy="960106"/>
          </a:xfrm>
          <a:prstGeom prst="round2DiagRect">
            <a:avLst/>
          </a:prstGeom>
          <a:solidFill>
            <a:srgbClr val="A7E8FF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r>
              <a:rPr lang="pl-PL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Budowa szkolnictwa zawodowego: zasadniczego, średniego, wyższego</a:t>
            </a:r>
          </a:p>
        </p:txBody>
      </p:sp>
      <p:sp>
        <p:nvSpPr>
          <p:cNvPr id="7" name="Prostokąt z rogami zaokrąglonymi po przekątnej 6"/>
          <p:cNvSpPr/>
          <p:nvPr/>
        </p:nvSpPr>
        <p:spPr bwMode="auto">
          <a:xfrm>
            <a:off x="587875" y="3642484"/>
            <a:ext cx="3336051" cy="866636"/>
          </a:xfrm>
          <a:prstGeom prst="round2DiagRect">
            <a:avLst/>
          </a:prstGeom>
          <a:solidFill>
            <a:srgbClr val="A7E8FF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r>
              <a:rPr lang="pl-PL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Wzrost industrializacji regionu</a:t>
            </a:r>
          </a:p>
          <a:p>
            <a:pPr>
              <a:defRPr/>
            </a:pPr>
            <a:r>
              <a:rPr lang="pl-PL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Zmniejszenie bezrobocia</a:t>
            </a:r>
          </a:p>
        </p:txBody>
      </p:sp>
      <p:sp>
        <p:nvSpPr>
          <p:cNvPr id="8" name="Prostokąt z rogami zaokrąglonymi po przekątnej 7"/>
          <p:cNvSpPr/>
          <p:nvPr/>
        </p:nvSpPr>
        <p:spPr bwMode="auto">
          <a:xfrm>
            <a:off x="4903896" y="2532227"/>
            <a:ext cx="3776734" cy="930695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7E8FF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r>
              <a:rPr lang="pl-PL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Świadczenia socjalne dla pracowników i ich </a:t>
            </a:r>
            <a:r>
              <a:rPr lang="pl-PL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rodzin</a:t>
            </a:r>
            <a:endParaRPr lang="pl-PL" b="1" dirty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Prostokąt z rogami zaokrąglonymi po przekątnej 8"/>
          <p:cNvSpPr/>
          <p:nvPr/>
        </p:nvSpPr>
        <p:spPr bwMode="auto">
          <a:xfrm>
            <a:off x="516142" y="2100427"/>
            <a:ext cx="3407785" cy="863600"/>
          </a:xfrm>
          <a:prstGeom prst="round2DiagRect">
            <a:avLst/>
          </a:prstGeom>
          <a:solidFill>
            <a:srgbClr val="A7E8FF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r>
              <a:rPr lang="pl-PL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Podatki od </a:t>
            </a:r>
            <a:r>
              <a:rPr lang="pl-PL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nieruchomości</a:t>
            </a:r>
            <a:br>
              <a:rPr lang="pl-PL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</a:br>
            <a:r>
              <a:rPr lang="pl-PL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Podatki dochodowe</a:t>
            </a:r>
            <a:br>
              <a:rPr lang="pl-PL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</a:br>
            <a:r>
              <a:rPr lang="pl-PL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Opłata </a:t>
            </a:r>
            <a:r>
              <a:rPr lang="pl-PL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eksploatacyjna</a:t>
            </a:r>
          </a:p>
        </p:txBody>
      </p:sp>
      <p:sp>
        <p:nvSpPr>
          <p:cNvPr id="10" name="Prostokąt z rogami zaokrąglonymi po przekątnej 9"/>
          <p:cNvSpPr/>
          <p:nvPr/>
        </p:nvSpPr>
        <p:spPr bwMode="auto">
          <a:xfrm>
            <a:off x="4903896" y="836066"/>
            <a:ext cx="4060592" cy="1440806"/>
          </a:xfrm>
          <a:prstGeom prst="round2DiagRect">
            <a:avLst/>
          </a:prstGeom>
          <a:solidFill>
            <a:srgbClr val="A7E8FF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r>
              <a:rPr lang="pl-PL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Migracja ludności w </a:t>
            </a:r>
            <a:r>
              <a:rPr lang="pl-PL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rejon</a:t>
            </a:r>
            <a:br>
              <a:rPr lang="pl-PL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</a:br>
            <a:r>
              <a:rPr lang="pl-PL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kopalni</a:t>
            </a:r>
            <a:r>
              <a:rPr lang="pl-PL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pl-PL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</a:br>
            <a:r>
              <a:rPr lang="pl-PL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Zmniejszenie emigracji zarobkowej ludzi </a:t>
            </a:r>
            <a:r>
              <a:rPr lang="pl-PL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młodych</a:t>
            </a:r>
            <a:r>
              <a:rPr lang="pl-PL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pl-PL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</a:br>
            <a:r>
              <a:rPr lang="pl-PL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Wzrost </a:t>
            </a:r>
            <a:r>
              <a:rPr lang="pl-PL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dobrobytu społecznego</a:t>
            </a:r>
          </a:p>
        </p:txBody>
      </p:sp>
      <p:sp>
        <p:nvSpPr>
          <p:cNvPr id="11" name="Prostokąt z rogami zaokrąglonymi po przekątnej 10"/>
          <p:cNvSpPr/>
          <p:nvPr/>
        </p:nvSpPr>
        <p:spPr bwMode="auto">
          <a:xfrm>
            <a:off x="571744" y="5016793"/>
            <a:ext cx="3568208" cy="927139"/>
          </a:xfrm>
          <a:prstGeom prst="round2DiagRect">
            <a:avLst/>
          </a:prstGeom>
          <a:solidFill>
            <a:srgbClr val="A7E8FF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r>
              <a:rPr lang="pl-PL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Rozbudowa infrastruktury </a:t>
            </a:r>
            <a:r>
              <a:rPr lang="pl-PL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technicznej</a:t>
            </a:r>
            <a:br>
              <a:rPr lang="pl-PL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b="1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Zagospodarowanie </a:t>
            </a:r>
            <a:r>
              <a:rPr lang="pl-PL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terenu</a:t>
            </a:r>
          </a:p>
        </p:txBody>
      </p:sp>
      <p:sp>
        <p:nvSpPr>
          <p:cNvPr id="12" name="Prostokąt z rogami zaokrąglonymi po przekątnej 11"/>
          <p:cNvSpPr/>
          <p:nvPr/>
        </p:nvSpPr>
        <p:spPr bwMode="auto">
          <a:xfrm>
            <a:off x="4912323" y="3861048"/>
            <a:ext cx="3776734" cy="876436"/>
          </a:xfrm>
          <a:prstGeom prst="round2DiagRect">
            <a:avLst/>
          </a:prstGeom>
          <a:solidFill>
            <a:srgbClr val="A7E8FF"/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r>
              <a:rPr lang="pl-PL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Integracja okolicznych mieszkańców poprzez  wspólną pracę w zakładzie</a:t>
            </a:r>
          </a:p>
        </p:txBody>
      </p:sp>
      <p:sp>
        <p:nvSpPr>
          <p:cNvPr id="14" name="Prostokąt z rogami zaokrąglonymi po przekątnej 13"/>
          <p:cNvSpPr/>
          <p:nvPr/>
        </p:nvSpPr>
        <p:spPr bwMode="auto">
          <a:xfrm>
            <a:off x="2843808" y="6161987"/>
            <a:ext cx="1760905" cy="474966"/>
          </a:xfrm>
          <a:prstGeom prst="round2Diag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defRPr/>
            </a:pPr>
            <a:r>
              <a:rPr lang="pl-PL" sz="2800" b="1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inne…</a:t>
            </a:r>
          </a:p>
        </p:txBody>
      </p:sp>
      <p:sp>
        <p:nvSpPr>
          <p:cNvPr id="15" name="Tytuł 3"/>
          <p:cNvSpPr txBox="1">
            <a:spLocks/>
          </p:cNvSpPr>
          <p:nvPr/>
        </p:nvSpPr>
        <p:spPr bwMode="auto">
          <a:xfrm>
            <a:off x="1259632" y="102812"/>
            <a:ext cx="7427168" cy="445868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0500" algn="l"/>
              </a:tabLst>
            </a:pP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KWK „CHEŁM” na Lubelszczyźnie </a:t>
            </a:r>
            <a:endParaRPr lang="pl-PL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190500" algn="l"/>
              </a:tabLst>
            </a:pPr>
            <a:endParaRPr lang="pl-PL" sz="1800" b="1" kern="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367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14" y="1052736"/>
            <a:ext cx="756596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ytuł 3"/>
          <p:cNvSpPr txBox="1">
            <a:spLocks noGrp="1"/>
          </p:cNvSpPr>
          <p:nvPr>
            <p:ph type="title"/>
          </p:nvPr>
        </p:nvSpPr>
        <p:spPr bwMode="auto">
          <a:xfrm>
            <a:off x="1403648" y="274638"/>
            <a:ext cx="7283152" cy="634082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0500" algn="l"/>
              </a:tabLst>
            </a:pP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Kopalnia „CHEŁM” </a:t>
            </a:r>
            <a:endParaRPr lang="pl-PL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190500" algn="l"/>
              </a:tabLst>
            </a:pPr>
            <a:endParaRPr lang="pl-PL" sz="1800" b="1" kern="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2841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1382713" y="838571"/>
            <a:ext cx="7632700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Zakres robót sporządzony w </a:t>
            </a: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oparciu o wstępną koncepcję </a:t>
            </a:r>
            <a:r>
              <a:rPr lang="pl-PL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zagospodarowania złoża wykazuje</a:t>
            </a: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że: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inwestycja </a:t>
            </a:r>
            <a:r>
              <a:rPr lang="pl-PL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kosztować będzie </a:t>
            </a: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około </a:t>
            </a:r>
            <a:r>
              <a:rPr lang="pl-P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3,7 mld z</a:t>
            </a: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 </a:t>
            </a:r>
          </a:p>
          <a:p>
            <a:pPr lvl="1">
              <a:defRPr/>
            </a:pP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 okresie około </a:t>
            </a:r>
            <a:r>
              <a:rPr lang="pl-P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lat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pl-PL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docelowy model zakłada budowę  kopalni </a:t>
            </a:r>
            <a:r>
              <a:rPr lang="pl-P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jednoruchowej</a:t>
            </a: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lvl="2" indent="-285750">
              <a:buFont typeface="Arial" pitchFamily="34" charset="0"/>
              <a:buChar char="•"/>
              <a:defRPr/>
            </a:pPr>
            <a:r>
              <a:rPr lang="pl-P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dwoma</a:t>
            </a: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szybami </a:t>
            </a:r>
            <a:r>
              <a:rPr lang="pl-PL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centralnymi i </a:t>
            </a:r>
            <a:r>
              <a:rPr lang="pl-P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jednym</a:t>
            </a: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peryferyjnym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pl-PL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wydobycie na poziomie: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pl-P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20,0 tys. t/d  </a:t>
            </a: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tj. ok. </a:t>
            </a:r>
            <a:r>
              <a:rPr lang="pl-P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mln t/rok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pl-PL" b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wydobycie prowadzone będzie na bazie: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pl-P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dwóch</a:t>
            </a: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wysokowydajnych ścian: </a:t>
            </a:r>
          </a:p>
          <a:p>
            <a:pPr lvl="1">
              <a:defRPr/>
            </a:pP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dł</a:t>
            </a: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ugości </a:t>
            </a:r>
            <a:r>
              <a:rPr lang="pl-P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pl-P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r>
              <a:rPr lang="pl-P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defRPr/>
            </a:pP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wybieg</a:t>
            </a: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sięgających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000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marL="285750" indent="-285750" algn="just" eaLnBrk="0" hangingPunct="0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pl-PL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Kopalnia </a:t>
            </a:r>
            <a:r>
              <a:rPr lang="pl-P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zatrudniać będzie około: </a:t>
            </a:r>
          </a:p>
          <a:p>
            <a:pPr marL="742950" lvl="1" indent="-285750" eaLnBrk="0" hangingPunct="0">
              <a:buFont typeface="Arial" pitchFamily="34" charset="0"/>
              <a:buChar char="•"/>
              <a:defRPr/>
            </a:pPr>
            <a:r>
              <a:rPr lang="pl-P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 osób.</a:t>
            </a:r>
          </a:p>
        </p:txBody>
      </p:sp>
      <p:sp>
        <p:nvSpPr>
          <p:cNvPr id="4" name="Tytuł 3"/>
          <p:cNvSpPr txBox="1">
            <a:spLocks/>
          </p:cNvSpPr>
          <p:nvPr/>
        </p:nvSpPr>
        <p:spPr bwMode="auto">
          <a:xfrm>
            <a:off x="1475656" y="274638"/>
            <a:ext cx="7576038" cy="562074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0500" algn="l"/>
              </a:tabLst>
            </a:pP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Charakterystyka Kopalni</a:t>
            </a:r>
            <a:endParaRPr lang="pl-PL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190500" algn="l"/>
              </a:tabLst>
            </a:pPr>
            <a:endParaRPr lang="pl-PL" sz="1800" b="1" kern="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316781"/>
      </p:ext>
    </p:extLst>
  </p:cSld>
  <p:clrMapOvr>
    <a:masterClrMapping/>
  </p:clrMapOvr>
  <p:transition>
    <p:pull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/>
          <p:cNvSpPr txBox="1">
            <a:spLocks/>
          </p:cNvSpPr>
          <p:nvPr/>
        </p:nvSpPr>
        <p:spPr bwMode="auto">
          <a:xfrm>
            <a:off x="1590259" y="4873154"/>
            <a:ext cx="7049083" cy="1368152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0500" algn="l"/>
              </a:tabLst>
            </a:pPr>
            <a:endParaRPr lang="pl-PL" sz="1800" b="1" kern="0" dirty="0" smtClean="0">
              <a:solidFill>
                <a:srgbClr val="D1F3D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190500" algn="l"/>
              </a:tabLst>
            </a:pPr>
            <a:r>
              <a:rPr lang="pl-PL" sz="36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DZIĘKUJĘ ZA UWAGĘ</a:t>
            </a: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pl-PL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190500" algn="l"/>
              </a:tabLst>
            </a:pPr>
            <a:endParaRPr lang="pl-PL" sz="1800" b="1" kern="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55" y="404664"/>
            <a:ext cx="723106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 bwMode="auto">
          <a:xfrm>
            <a:off x="1160339" y="1953675"/>
            <a:ext cx="8449892" cy="493200"/>
          </a:xfrm>
          <a:prstGeom prst="roundRect">
            <a:avLst>
              <a:gd name="adj" fmla="val 23563"/>
            </a:avLst>
          </a:prstGeom>
          <a:noFill/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>
              <a:defRPr/>
            </a:pPr>
            <a:r>
              <a:rPr lang="pl-PL" sz="13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Brak prowadzenia </a:t>
            </a:r>
            <a:r>
              <a:rPr lang="pl-PL" sz="13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wcześniejszej, </a:t>
            </a:r>
            <a:r>
              <a:rPr lang="pl-PL" sz="13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ponad stuletniej </a:t>
            </a:r>
            <a:r>
              <a:rPr lang="pl-PL" sz="13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eksploatacji:</a:t>
            </a:r>
            <a:endParaRPr lang="pl-PL" sz="13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7800">
              <a:defRPr/>
            </a:pPr>
            <a:r>
              <a:rPr lang="pl-PL" sz="13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 brak płytkiej </a:t>
            </a:r>
            <a:r>
              <a:rPr lang="pl-PL" sz="13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eksploatacji </a:t>
            </a:r>
            <a:r>
              <a:rPr lang="pl-PL" sz="13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  mniejsze koszty usuwania szkód górniczych</a:t>
            </a:r>
          </a:p>
        </p:txBody>
      </p:sp>
      <p:sp>
        <p:nvSpPr>
          <p:cNvPr id="13" name="Prostokąt zaokrąglony 12"/>
          <p:cNvSpPr/>
          <p:nvPr/>
        </p:nvSpPr>
        <p:spPr bwMode="auto">
          <a:xfrm>
            <a:off x="1208572" y="3471637"/>
            <a:ext cx="7786693" cy="432000"/>
          </a:xfrm>
          <a:prstGeom prst="roundRect">
            <a:avLst>
              <a:gd name="adj" fmla="val 23563"/>
            </a:avLst>
          </a:prstGeom>
          <a:noFill/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>
              <a:defRPr/>
            </a:pPr>
            <a:r>
              <a:rPr lang="pl-PL" sz="13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Występujący mniejszy stopień zagrożeń naturalnych w planowanym </a:t>
            </a:r>
            <a:r>
              <a:rPr lang="pl-PL" sz="13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złożu </a:t>
            </a:r>
            <a:br>
              <a:rPr lang="pl-PL" sz="13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3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do zagospodarowania „Pawłów” </a:t>
            </a:r>
            <a:r>
              <a:rPr lang="pl-PL" sz="13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niż w złożach KW S.A. co wpływa na poziom bezpieczeństwa pracy załogi</a:t>
            </a:r>
          </a:p>
        </p:txBody>
      </p:sp>
      <p:sp>
        <p:nvSpPr>
          <p:cNvPr id="14" name="Prostokąt zaokrąglony 13"/>
          <p:cNvSpPr/>
          <p:nvPr/>
        </p:nvSpPr>
        <p:spPr bwMode="auto">
          <a:xfrm>
            <a:off x="545373" y="4030222"/>
            <a:ext cx="8449892" cy="493200"/>
          </a:xfrm>
          <a:prstGeom prst="roundRect">
            <a:avLst>
              <a:gd name="adj" fmla="val 23563"/>
            </a:avLst>
          </a:prstGeom>
          <a:solidFill>
            <a:srgbClr val="FFFF99"/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>
              <a:defRPr/>
            </a:pPr>
            <a:r>
              <a:rPr lang="pl-PL" sz="1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Możliwość wybudowania kopalni o nowoczesnych rozwiązaniach dających duże wydobycie </a:t>
            </a:r>
            <a:r>
              <a:rPr lang="pl-PL" sz="1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dobowe – </a:t>
            </a:r>
            <a:r>
              <a:rPr lang="pl-PL" sz="1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mniejsze koszty działalności</a:t>
            </a:r>
          </a:p>
        </p:txBody>
      </p:sp>
      <p:sp>
        <p:nvSpPr>
          <p:cNvPr id="15" name="Prostokąt zaokrąglony 14"/>
          <p:cNvSpPr/>
          <p:nvPr/>
        </p:nvSpPr>
        <p:spPr bwMode="auto">
          <a:xfrm>
            <a:off x="1148281" y="4542063"/>
            <a:ext cx="8449892" cy="491609"/>
          </a:xfrm>
          <a:prstGeom prst="roundRect">
            <a:avLst>
              <a:gd name="adj" fmla="val 23563"/>
            </a:avLst>
          </a:prstGeom>
          <a:noFill/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>
              <a:defRPr/>
            </a:pPr>
            <a:r>
              <a:rPr lang="pl-PL" sz="13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Planowana budowa elektrowni na węgiel kamienny w pobliżu kopalni</a:t>
            </a:r>
          </a:p>
        </p:txBody>
      </p:sp>
      <p:sp>
        <p:nvSpPr>
          <p:cNvPr id="21" name="Prostokąt zaokrąglony 20"/>
          <p:cNvSpPr/>
          <p:nvPr/>
        </p:nvSpPr>
        <p:spPr bwMode="auto">
          <a:xfrm>
            <a:off x="545373" y="5093448"/>
            <a:ext cx="8449892" cy="687600"/>
          </a:xfrm>
          <a:prstGeom prst="roundRect">
            <a:avLst>
              <a:gd name="adj" fmla="val 23563"/>
            </a:avLst>
          </a:prstGeom>
          <a:solidFill>
            <a:srgbClr val="FFFF99"/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>
              <a:defRPr/>
            </a:pPr>
            <a:r>
              <a:rPr lang="pl-PL" sz="1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Przychylność samorządów lokalnych chcących współpracować ze stroną górniczą </a:t>
            </a:r>
            <a:br>
              <a:rPr lang="pl-PL" sz="1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w celu rozwoju własnego i przedsiębiorcy </a:t>
            </a:r>
            <a:r>
              <a:rPr lang="pl-PL" sz="1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górniczego</a:t>
            </a:r>
            <a:endParaRPr lang="pl-PL" sz="1300" b="1" dirty="0">
              <a:solidFill>
                <a:srgbClr val="FF33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 bwMode="auto">
          <a:xfrm>
            <a:off x="545373" y="1250412"/>
            <a:ext cx="8449892" cy="643487"/>
          </a:xfrm>
          <a:prstGeom prst="roundRect">
            <a:avLst>
              <a:gd name="adj" fmla="val 23563"/>
            </a:avLst>
          </a:prstGeom>
          <a:solidFill>
            <a:srgbClr val="FFFF99"/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>
              <a:defRPr/>
            </a:pPr>
            <a:r>
              <a:rPr lang="pl-PL" sz="1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Korzystniejsza budowa geologiczna złóż LZW różniąca się od złóż KW S.A.:</a:t>
            </a:r>
          </a:p>
          <a:p>
            <a:pPr marL="177800">
              <a:defRPr/>
            </a:pPr>
            <a:r>
              <a:rPr lang="pl-PL" sz="1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Prawie poziome zaleganie pokładów. Brak uskoków o większych zrzutach.</a:t>
            </a:r>
          </a:p>
          <a:p>
            <a:pPr marL="177800">
              <a:defRPr/>
            </a:pPr>
            <a:r>
              <a:rPr lang="pl-PL" sz="1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Gruby nadkład – mniejsze szkody na powierzchni terenu</a:t>
            </a:r>
          </a:p>
        </p:txBody>
      </p:sp>
      <p:sp>
        <p:nvSpPr>
          <p:cNvPr id="24" name="Prostokąt zaokrąglony 23"/>
          <p:cNvSpPr/>
          <p:nvPr/>
        </p:nvSpPr>
        <p:spPr bwMode="auto">
          <a:xfrm>
            <a:off x="1112107" y="699026"/>
            <a:ext cx="8449892" cy="491609"/>
          </a:xfrm>
          <a:prstGeom prst="roundRect">
            <a:avLst>
              <a:gd name="adj" fmla="val 23563"/>
            </a:avLst>
          </a:prstGeom>
          <a:noFill/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>
              <a:defRPr/>
            </a:pPr>
            <a:r>
              <a:rPr lang="pl-PL" sz="13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Bogate niezagospodarowane złoża</a:t>
            </a:r>
          </a:p>
          <a:p>
            <a:pPr marL="177800">
              <a:defRPr/>
            </a:pPr>
            <a:r>
              <a:rPr lang="pl-PL" sz="13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Zasoby geologiczne:        LZW </a:t>
            </a:r>
            <a:r>
              <a:rPr lang="pl-PL" sz="13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9,27 mld. </a:t>
            </a:r>
            <a:r>
              <a:rPr lang="pl-PL" sz="13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ton	KW S.A. </a:t>
            </a:r>
            <a:r>
              <a:rPr lang="pl-PL" sz="13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12,31 mld. </a:t>
            </a:r>
            <a:r>
              <a:rPr lang="pl-PL" sz="13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ton</a:t>
            </a:r>
          </a:p>
        </p:txBody>
      </p:sp>
      <p:sp>
        <p:nvSpPr>
          <p:cNvPr id="23" name="Prostokąt zaokrąglony 22"/>
          <p:cNvSpPr/>
          <p:nvPr/>
        </p:nvSpPr>
        <p:spPr bwMode="auto">
          <a:xfrm>
            <a:off x="1124163" y="5813825"/>
            <a:ext cx="8449893" cy="432000"/>
          </a:xfrm>
          <a:prstGeom prst="roundRect">
            <a:avLst>
              <a:gd name="adj" fmla="val 23563"/>
            </a:avLst>
          </a:prstGeom>
          <a:noFill/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>
              <a:defRPr/>
            </a:pPr>
            <a:r>
              <a:rPr lang="pl-PL" sz="13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Mniejszy stopień urbanizacji terenu:     Lubelskie </a:t>
            </a:r>
            <a:r>
              <a:rPr lang="pl-PL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85</a:t>
            </a:r>
            <a:r>
              <a:rPr lang="pl-PL" sz="13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     Śląskie </a:t>
            </a:r>
            <a:r>
              <a:rPr lang="pl-PL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138</a:t>
            </a:r>
            <a:r>
              <a:rPr lang="pl-PL" sz="13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    </a:t>
            </a:r>
            <a:r>
              <a:rPr lang="pl-PL" sz="13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osób/km</a:t>
            </a:r>
            <a:r>
              <a:rPr lang="pl-PL" sz="1300" b="1" baseline="30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pl-PL" sz="13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pl-PL" sz="13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Prostokąt zaokrąglony 24"/>
          <p:cNvSpPr/>
          <p:nvPr/>
        </p:nvSpPr>
        <p:spPr bwMode="auto">
          <a:xfrm>
            <a:off x="545373" y="6305600"/>
            <a:ext cx="7377914" cy="432000"/>
          </a:xfrm>
          <a:prstGeom prst="roundRect">
            <a:avLst>
              <a:gd name="adj" fmla="val 23563"/>
            </a:avLst>
          </a:prstGeom>
          <a:solidFill>
            <a:srgbClr val="FFFF99"/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>
              <a:defRPr/>
            </a:pPr>
            <a:r>
              <a:rPr lang="pl-PL" sz="1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Zakłada się, że koszty produkcji węgla będą niskie: </a:t>
            </a:r>
            <a:r>
              <a:rPr lang="pl-PL" sz="1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pl-PL" sz="1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pl-PL" sz="1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porównywalne z LW „Bogdanka” S.A.</a:t>
            </a:r>
          </a:p>
        </p:txBody>
      </p:sp>
      <p:sp>
        <p:nvSpPr>
          <p:cNvPr id="4" name="Schemat blokowy: opóźnienie 3"/>
          <p:cNvSpPr/>
          <p:nvPr/>
        </p:nvSpPr>
        <p:spPr bwMode="auto">
          <a:xfrm flipH="1">
            <a:off x="841765" y="736894"/>
            <a:ext cx="402980" cy="391999"/>
          </a:xfrm>
          <a:prstGeom prst="flowChartDelay">
            <a:avLst/>
          </a:prstGeom>
          <a:solidFill>
            <a:srgbClr val="FF0000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tabLst>
                <a:tab pos="190500" algn="l"/>
              </a:tabLst>
              <a:defRPr/>
            </a:pPr>
            <a:r>
              <a:rPr lang="pl-PL" sz="1600" b="1" dirty="0">
                <a:solidFill>
                  <a:schemeClr val="bg1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19" name="Schemat blokowy: opóźnienie 18"/>
          <p:cNvSpPr/>
          <p:nvPr/>
        </p:nvSpPr>
        <p:spPr bwMode="auto">
          <a:xfrm flipH="1">
            <a:off x="142392" y="1369136"/>
            <a:ext cx="402980" cy="391999"/>
          </a:xfrm>
          <a:prstGeom prst="flowChartDelay">
            <a:avLst/>
          </a:prstGeom>
          <a:solidFill>
            <a:srgbClr val="FF0000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tabLst>
                <a:tab pos="190500" algn="l"/>
              </a:tabLst>
              <a:defRPr/>
            </a:pPr>
            <a:r>
              <a:rPr lang="pl-PL" sz="1600" b="1" dirty="0">
                <a:solidFill>
                  <a:schemeClr val="bg1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7" name="Schemat blokowy: opóźnienie 26"/>
          <p:cNvSpPr/>
          <p:nvPr/>
        </p:nvSpPr>
        <p:spPr bwMode="auto">
          <a:xfrm flipH="1">
            <a:off x="841765" y="1987669"/>
            <a:ext cx="402980" cy="391999"/>
          </a:xfrm>
          <a:prstGeom prst="flowChartDelay">
            <a:avLst/>
          </a:prstGeom>
          <a:solidFill>
            <a:srgbClr val="FF0000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tabLst>
                <a:tab pos="190500" algn="l"/>
              </a:tabLst>
              <a:defRPr/>
            </a:pPr>
            <a:r>
              <a:rPr lang="pl-PL" sz="1600" b="1" dirty="0">
                <a:solidFill>
                  <a:schemeClr val="bg1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8" name="Schemat blokowy: opóźnienie 27"/>
          <p:cNvSpPr/>
          <p:nvPr/>
        </p:nvSpPr>
        <p:spPr bwMode="auto">
          <a:xfrm flipH="1">
            <a:off x="142392" y="2756805"/>
            <a:ext cx="402980" cy="392400"/>
          </a:xfrm>
          <a:prstGeom prst="flowChartDelay">
            <a:avLst/>
          </a:prstGeom>
          <a:solidFill>
            <a:srgbClr val="FF0000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tabLst>
                <a:tab pos="190500" algn="l"/>
              </a:tabLst>
              <a:defRPr/>
            </a:pPr>
            <a:r>
              <a:rPr lang="pl-PL" sz="1600" b="1" dirty="0">
                <a:solidFill>
                  <a:schemeClr val="bg1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29" name="Schemat blokowy: opóźnienie 28"/>
          <p:cNvSpPr/>
          <p:nvPr/>
        </p:nvSpPr>
        <p:spPr bwMode="auto">
          <a:xfrm flipH="1">
            <a:off x="841765" y="3488086"/>
            <a:ext cx="402980" cy="391999"/>
          </a:xfrm>
          <a:prstGeom prst="flowChartDelay">
            <a:avLst/>
          </a:prstGeom>
          <a:solidFill>
            <a:srgbClr val="FF0000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tabLst>
                <a:tab pos="190500" algn="l"/>
              </a:tabLst>
              <a:defRPr/>
            </a:pPr>
            <a:r>
              <a:rPr lang="pl-PL" sz="1600" b="1" dirty="0">
                <a:solidFill>
                  <a:schemeClr val="bg1"/>
                </a:solidFill>
                <a:latin typeface="Tahoma" pitchFamily="34" charset="0"/>
              </a:rPr>
              <a:t>5</a:t>
            </a:r>
          </a:p>
        </p:txBody>
      </p:sp>
      <p:sp>
        <p:nvSpPr>
          <p:cNvPr id="30" name="Schemat blokowy: opóźnienie 29"/>
          <p:cNvSpPr/>
          <p:nvPr/>
        </p:nvSpPr>
        <p:spPr bwMode="auto">
          <a:xfrm flipH="1">
            <a:off x="142392" y="4019627"/>
            <a:ext cx="402980" cy="391999"/>
          </a:xfrm>
          <a:prstGeom prst="flowChartDelay">
            <a:avLst/>
          </a:prstGeom>
          <a:solidFill>
            <a:srgbClr val="FF0000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tabLst>
                <a:tab pos="190500" algn="l"/>
              </a:tabLst>
              <a:defRPr/>
            </a:pPr>
            <a:r>
              <a:rPr lang="pl-PL" sz="1600" b="1" dirty="0">
                <a:solidFill>
                  <a:schemeClr val="bg1"/>
                </a:solidFill>
                <a:latin typeface="Tahoma" pitchFamily="34" charset="0"/>
              </a:rPr>
              <a:t>6</a:t>
            </a:r>
          </a:p>
        </p:txBody>
      </p:sp>
      <p:sp>
        <p:nvSpPr>
          <p:cNvPr id="31" name="Schemat blokowy: opóźnienie 30"/>
          <p:cNvSpPr/>
          <p:nvPr/>
        </p:nvSpPr>
        <p:spPr bwMode="auto">
          <a:xfrm flipH="1">
            <a:off x="841765" y="4576674"/>
            <a:ext cx="402980" cy="391999"/>
          </a:xfrm>
          <a:prstGeom prst="flowChartDelay">
            <a:avLst/>
          </a:prstGeom>
          <a:solidFill>
            <a:srgbClr val="FF0000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tabLst>
                <a:tab pos="190500" algn="l"/>
              </a:tabLst>
              <a:defRPr/>
            </a:pPr>
            <a:r>
              <a:rPr lang="pl-PL" sz="1600" b="1" dirty="0">
                <a:solidFill>
                  <a:schemeClr val="bg1"/>
                </a:solidFill>
                <a:latin typeface="Tahoma" pitchFamily="34" charset="0"/>
              </a:rPr>
              <a:t>7</a:t>
            </a:r>
          </a:p>
        </p:txBody>
      </p:sp>
      <p:sp>
        <p:nvSpPr>
          <p:cNvPr id="32" name="Schemat blokowy: opóźnienie 31"/>
          <p:cNvSpPr/>
          <p:nvPr/>
        </p:nvSpPr>
        <p:spPr bwMode="auto">
          <a:xfrm flipH="1">
            <a:off x="142392" y="5269318"/>
            <a:ext cx="402980" cy="391999"/>
          </a:xfrm>
          <a:prstGeom prst="flowChartDelay">
            <a:avLst/>
          </a:prstGeom>
          <a:solidFill>
            <a:srgbClr val="FF0000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tabLst>
                <a:tab pos="190500" algn="l"/>
              </a:tabLst>
              <a:defRPr/>
            </a:pPr>
            <a:r>
              <a:rPr lang="pl-PL" sz="1600" b="1" dirty="0">
                <a:solidFill>
                  <a:schemeClr val="bg1"/>
                </a:solidFill>
                <a:latin typeface="Tahoma" pitchFamily="34" charset="0"/>
              </a:rPr>
              <a:t>8</a:t>
            </a:r>
          </a:p>
        </p:txBody>
      </p:sp>
      <p:sp>
        <p:nvSpPr>
          <p:cNvPr id="33" name="Schemat blokowy: opóźnienie 32"/>
          <p:cNvSpPr/>
          <p:nvPr/>
        </p:nvSpPr>
        <p:spPr bwMode="auto">
          <a:xfrm flipH="1">
            <a:off x="841765" y="5829944"/>
            <a:ext cx="402980" cy="391999"/>
          </a:xfrm>
          <a:prstGeom prst="flowChartDelay">
            <a:avLst/>
          </a:prstGeom>
          <a:solidFill>
            <a:srgbClr val="FF0000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tabLst>
                <a:tab pos="190500" algn="l"/>
              </a:tabLst>
              <a:defRPr/>
            </a:pPr>
            <a:r>
              <a:rPr lang="pl-PL" sz="1600" b="1" dirty="0">
                <a:solidFill>
                  <a:schemeClr val="bg1"/>
                </a:solidFill>
                <a:latin typeface="Tahoma" pitchFamily="34" charset="0"/>
              </a:rPr>
              <a:t>9</a:t>
            </a:r>
          </a:p>
        </p:txBody>
      </p:sp>
      <p:sp>
        <p:nvSpPr>
          <p:cNvPr id="34" name="Schemat blokowy: opóźnienie 33"/>
          <p:cNvSpPr/>
          <p:nvPr/>
        </p:nvSpPr>
        <p:spPr bwMode="auto">
          <a:xfrm flipH="1">
            <a:off x="142392" y="6325602"/>
            <a:ext cx="402980" cy="391999"/>
          </a:xfrm>
          <a:prstGeom prst="flowChartDelay">
            <a:avLst/>
          </a:prstGeom>
          <a:solidFill>
            <a:srgbClr val="FF0000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tabLst>
                <a:tab pos="190500" algn="l"/>
              </a:tabLst>
              <a:defRPr/>
            </a:pPr>
            <a:r>
              <a:rPr lang="pl-PL" sz="1600" b="1" dirty="0">
                <a:solidFill>
                  <a:schemeClr val="bg1"/>
                </a:solidFill>
                <a:latin typeface="Tahoma" pitchFamily="34" charset="0"/>
              </a:rPr>
              <a:t>10</a:t>
            </a:r>
          </a:p>
        </p:txBody>
      </p:sp>
      <p:pic>
        <p:nvPicPr>
          <p:cNvPr id="41" name="Picture 4" descr="http://upload.wikimedia.org/wikipedia/commons/thumb/f/f0/Kopalnia_Luiza_wieza_szybowa.jpg/250px-Kopalnia_Luiza_wieza_szybow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5589" y="692075"/>
            <a:ext cx="1132601" cy="2207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ytuł 3"/>
          <p:cNvSpPr txBox="1">
            <a:spLocks/>
          </p:cNvSpPr>
          <p:nvPr/>
        </p:nvSpPr>
        <p:spPr bwMode="auto">
          <a:xfrm>
            <a:off x="1547664" y="102812"/>
            <a:ext cx="7139136" cy="634082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0500" algn="l"/>
              </a:tabLst>
            </a:pP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Dlaczego Kopalnia na Lubelszczyźnie ? </a:t>
            </a:r>
            <a:endParaRPr lang="pl-PL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190500" algn="l"/>
              </a:tabLst>
            </a:pPr>
            <a:endParaRPr lang="pl-PL" sz="1800" b="1" kern="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Prostokąt zaokrąglony 10"/>
          <p:cNvSpPr/>
          <p:nvPr/>
        </p:nvSpPr>
        <p:spPr bwMode="auto">
          <a:xfrm>
            <a:off x="545373" y="2447430"/>
            <a:ext cx="8449892" cy="905208"/>
          </a:xfrm>
          <a:prstGeom prst="roundRect">
            <a:avLst>
              <a:gd name="adj" fmla="val 23563"/>
            </a:avLst>
          </a:prstGeom>
          <a:solidFill>
            <a:srgbClr val="FFFF99"/>
          </a:solidFill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>
              <a:defRPr/>
            </a:pPr>
            <a:r>
              <a:rPr lang="pl-PL" sz="1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Brak głównych szlaków komunikacyjnych w rejonie planowanej działalności górniczej: </a:t>
            </a:r>
            <a:br>
              <a:rPr lang="pl-PL" sz="1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-szlaki autostrad i kolei </a:t>
            </a:r>
            <a:r>
              <a:rPr lang="pl-PL" sz="1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w granicach złóż </a:t>
            </a:r>
            <a:r>
              <a:rPr lang="pl-PL" sz="1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KW S.A. </a:t>
            </a:r>
            <a:r>
              <a:rPr lang="pl-PL" sz="1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mogą spowodować </a:t>
            </a:r>
            <a:r>
              <a:rPr lang="pl-PL" sz="1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utratę możliwości gospodarczego wykorzystania: - </a:t>
            </a:r>
            <a:r>
              <a:rPr lang="pl-PL" sz="1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324,4 </a:t>
            </a:r>
            <a:r>
              <a:rPr lang="pl-PL" sz="1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mln ton zasobów - </a:t>
            </a:r>
            <a:r>
              <a:rPr lang="pl-PL" sz="13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16,8</a:t>
            </a:r>
            <a:r>
              <a:rPr lang="pl-PL" sz="13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% całych zasobów Kompanii</a:t>
            </a:r>
          </a:p>
        </p:txBody>
      </p:sp>
    </p:spTree>
    <p:extLst>
      <p:ext uri="{BB962C8B-B14F-4D97-AF65-F5344CB8AC3E}">
        <p14:creationId xmlns:p14="http://schemas.microsoft.com/office/powerpoint/2010/main" val="6234348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ytuł 3"/>
          <p:cNvSpPr txBox="1">
            <a:spLocks/>
          </p:cNvSpPr>
          <p:nvPr/>
        </p:nvSpPr>
        <p:spPr bwMode="auto">
          <a:xfrm>
            <a:off x="1212137" y="28978"/>
            <a:ext cx="7931863" cy="562074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0500" algn="l"/>
              </a:tabLst>
            </a:pP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Położenie</a:t>
            </a:r>
            <a:endParaRPr lang="pl-PL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190500" algn="l"/>
              </a:tabLst>
            </a:pPr>
            <a:endParaRPr lang="pl-PL" sz="1800" b="1" kern="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1" name="Grupa 30"/>
          <p:cNvGrpSpPr/>
          <p:nvPr/>
        </p:nvGrpSpPr>
        <p:grpSpPr>
          <a:xfrm>
            <a:off x="1369357" y="879026"/>
            <a:ext cx="7488832" cy="5591859"/>
            <a:chOff x="19050" y="-255678"/>
            <a:chExt cx="9144000" cy="7143750"/>
          </a:xfrm>
        </p:grpSpPr>
        <p:cxnSp>
          <p:nvCxnSpPr>
            <p:cNvPr id="11" name="Łącznik prosty 10"/>
            <p:cNvCxnSpPr/>
            <p:nvPr/>
          </p:nvCxnSpPr>
          <p:spPr>
            <a:xfrm>
              <a:off x="6659563" y="4221163"/>
              <a:ext cx="914400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99" name="Picture 4" descr="D:\Users\gwyszogrodzki\Downloads\Desktop\2012-05-31-08-20-20-331-g.wyszogrodzk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50" y="-255678"/>
              <a:ext cx="9144000" cy="7143750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pole tekstowe 6"/>
            <p:cNvSpPr txBox="1"/>
            <p:nvPr/>
          </p:nvSpPr>
          <p:spPr>
            <a:xfrm>
              <a:off x="2936227" y="4023154"/>
              <a:ext cx="1586822" cy="1179579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l-PL" b="1" dirty="0"/>
                <a:t>Rejon </a:t>
              </a:r>
              <a:r>
                <a:rPr lang="pl-PL" b="1" dirty="0" smtClean="0"/>
                <a:t>złoża</a:t>
              </a:r>
              <a:br>
                <a:rPr lang="pl-PL" b="1" dirty="0" smtClean="0"/>
              </a:br>
              <a:r>
                <a:rPr lang="pl-PL" b="1" dirty="0" smtClean="0"/>
                <a:t>„Pawłów</a:t>
              </a:r>
              <a:r>
                <a:rPr lang="pl-PL" b="1" dirty="0"/>
                <a:t>”</a:t>
              </a:r>
            </a:p>
          </p:txBody>
        </p:sp>
        <p:cxnSp>
          <p:nvCxnSpPr>
            <p:cNvPr id="16" name="Łącznik prosty 15"/>
            <p:cNvCxnSpPr/>
            <p:nvPr/>
          </p:nvCxnSpPr>
          <p:spPr>
            <a:xfrm flipV="1">
              <a:off x="5435600" y="4508500"/>
              <a:ext cx="649288" cy="50482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>
              <a:off x="6084888" y="4508500"/>
              <a:ext cx="647700" cy="86518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6732588" y="5373688"/>
              <a:ext cx="142875" cy="719137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 flipV="1">
              <a:off x="6300788" y="6092825"/>
              <a:ext cx="574675" cy="7302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>
              <a:off x="5435600" y="5013325"/>
              <a:ext cx="865188" cy="115252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pole tekstowe 11"/>
            <p:cNvSpPr txBox="1"/>
            <p:nvPr/>
          </p:nvSpPr>
          <p:spPr>
            <a:xfrm>
              <a:off x="1182713" y="2844365"/>
              <a:ext cx="1655763" cy="943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400" b="1" dirty="0"/>
                <a:t>Lubelski Węgiel </a:t>
              </a:r>
              <a:endParaRPr lang="pl-PL" sz="1400" b="1" dirty="0" smtClean="0"/>
            </a:p>
            <a:p>
              <a:pPr algn="ctr">
                <a:defRPr/>
              </a:pPr>
              <a:r>
                <a:rPr lang="pl-PL" sz="1400" b="1" dirty="0" smtClean="0"/>
                <a:t>„</a:t>
              </a:r>
              <a:r>
                <a:rPr lang="pl-PL" sz="1400" b="1" dirty="0"/>
                <a:t>Bogdanka”</a:t>
              </a:r>
            </a:p>
          </p:txBody>
        </p:sp>
        <p:sp>
          <p:nvSpPr>
            <p:cNvPr id="13" name="Strzałka w prawo 12"/>
            <p:cNvSpPr/>
            <p:nvPr/>
          </p:nvSpPr>
          <p:spPr>
            <a:xfrm>
              <a:off x="2843213" y="3140968"/>
              <a:ext cx="1296986" cy="21589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4109" name="Picture 2" descr="http://upload.wikimedia.org/wikipedia/commons/thumb/8/8c/Mining_symbol.svg/220px-Mining_symbol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0200" y="2997200"/>
              <a:ext cx="450850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Dowolny kształt 13"/>
            <p:cNvSpPr/>
            <p:nvPr/>
          </p:nvSpPr>
          <p:spPr>
            <a:xfrm>
              <a:off x="5038725" y="4086225"/>
              <a:ext cx="1628775" cy="523875"/>
            </a:xfrm>
            <a:custGeom>
              <a:avLst/>
              <a:gdLst>
                <a:gd name="connsiteX0" fmla="*/ 0 w 1628775"/>
                <a:gd name="connsiteY0" fmla="*/ 523875 h 523875"/>
                <a:gd name="connsiteX1" fmla="*/ 1628775 w 1628775"/>
                <a:gd name="connsiteY1" fmla="*/ 0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28775" h="523875">
                  <a:moveTo>
                    <a:pt x="0" y="523875"/>
                  </a:moveTo>
                  <a:cubicBezTo>
                    <a:pt x="709612" y="320675"/>
                    <a:pt x="1419225" y="117475"/>
                    <a:pt x="1628775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21" name="Łącznik prosty 20"/>
            <p:cNvCxnSpPr>
              <a:stCxn id="14" idx="0"/>
            </p:cNvCxnSpPr>
            <p:nvPr/>
          </p:nvCxnSpPr>
          <p:spPr>
            <a:xfrm>
              <a:off x="5076056" y="4581128"/>
              <a:ext cx="914400" cy="914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Łuk 21"/>
            <p:cNvSpPr/>
            <p:nvPr/>
          </p:nvSpPr>
          <p:spPr>
            <a:xfrm>
              <a:off x="5076056" y="4653136"/>
              <a:ext cx="914400" cy="9144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Dowolny kształt 22"/>
            <p:cNvSpPr/>
            <p:nvPr/>
          </p:nvSpPr>
          <p:spPr>
            <a:xfrm>
              <a:off x="5067300" y="4095750"/>
              <a:ext cx="1609725" cy="514350"/>
            </a:xfrm>
            <a:custGeom>
              <a:avLst/>
              <a:gdLst>
                <a:gd name="connsiteX0" fmla="*/ 0 w 1609725"/>
                <a:gd name="connsiteY0" fmla="*/ 514350 h 514350"/>
                <a:gd name="connsiteX1" fmla="*/ 1609725 w 1609725"/>
                <a:gd name="connsiteY1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09725" h="514350">
                  <a:moveTo>
                    <a:pt x="0" y="514350"/>
                  </a:moveTo>
                  <a:lnTo>
                    <a:pt x="1609725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Dowolny kształt 23"/>
            <p:cNvSpPr/>
            <p:nvPr/>
          </p:nvSpPr>
          <p:spPr>
            <a:xfrm>
              <a:off x="5048250" y="4086225"/>
              <a:ext cx="1638300" cy="523875"/>
            </a:xfrm>
            <a:custGeom>
              <a:avLst/>
              <a:gdLst>
                <a:gd name="connsiteX0" fmla="*/ 0 w 1638300"/>
                <a:gd name="connsiteY0" fmla="*/ 523875 h 523875"/>
                <a:gd name="connsiteX1" fmla="*/ 1638300 w 1638300"/>
                <a:gd name="connsiteY1" fmla="*/ 0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38300" h="523875">
                  <a:moveTo>
                    <a:pt x="0" y="523875"/>
                  </a:moveTo>
                  <a:lnTo>
                    <a:pt x="1638300" y="0"/>
                  </a:lnTo>
                </a:path>
              </a:pathLst>
            </a:cu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Dowolny kształt 24"/>
            <p:cNvSpPr/>
            <p:nvPr/>
          </p:nvSpPr>
          <p:spPr>
            <a:xfrm>
              <a:off x="6677025" y="4095750"/>
              <a:ext cx="133350" cy="752475"/>
            </a:xfrm>
            <a:custGeom>
              <a:avLst/>
              <a:gdLst>
                <a:gd name="connsiteX0" fmla="*/ 0 w 133350"/>
                <a:gd name="connsiteY0" fmla="*/ 0 h 752475"/>
                <a:gd name="connsiteX1" fmla="*/ 133350 w 133350"/>
                <a:gd name="connsiteY1" fmla="*/ 752475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752475">
                  <a:moveTo>
                    <a:pt x="0" y="0"/>
                  </a:moveTo>
                  <a:lnTo>
                    <a:pt x="133350" y="752475"/>
                  </a:lnTo>
                </a:path>
              </a:pathLst>
            </a:cu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Dowolny kształt 25"/>
            <p:cNvSpPr/>
            <p:nvPr/>
          </p:nvSpPr>
          <p:spPr>
            <a:xfrm>
              <a:off x="6800850" y="4857750"/>
              <a:ext cx="638175" cy="628650"/>
            </a:xfrm>
            <a:custGeom>
              <a:avLst/>
              <a:gdLst>
                <a:gd name="connsiteX0" fmla="*/ 0 w 638175"/>
                <a:gd name="connsiteY0" fmla="*/ 0 h 628650"/>
                <a:gd name="connsiteX1" fmla="*/ 638175 w 638175"/>
                <a:gd name="connsiteY1" fmla="*/ 6286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8175" h="628650">
                  <a:moveTo>
                    <a:pt x="0" y="0"/>
                  </a:moveTo>
                  <a:lnTo>
                    <a:pt x="638175" y="628650"/>
                  </a:lnTo>
                </a:path>
              </a:pathLst>
            </a:cu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Dowolny kształt 26"/>
            <p:cNvSpPr/>
            <p:nvPr/>
          </p:nvSpPr>
          <p:spPr>
            <a:xfrm>
              <a:off x="7315200" y="5486400"/>
              <a:ext cx="133350" cy="600075"/>
            </a:xfrm>
            <a:custGeom>
              <a:avLst/>
              <a:gdLst>
                <a:gd name="connsiteX0" fmla="*/ 133350 w 133350"/>
                <a:gd name="connsiteY0" fmla="*/ 0 h 600075"/>
                <a:gd name="connsiteX1" fmla="*/ 0 w 133350"/>
                <a:gd name="connsiteY1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350" h="600075">
                  <a:moveTo>
                    <a:pt x="133350" y="0"/>
                  </a:moveTo>
                  <a:cubicBezTo>
                    <a:pt x="75406" y="254794"/>
                    <a:pt x="17463" y="509588"/>
                    <a:pt x="0" y="600075"/>
                  </a:cubicBezTo>
                </a:path>
              </a:pathLst>
            </a:cu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Dowolny kształt 27"/>
            <p:cNvSpPr/>
            <p:nvPr/>
          </p:nvSpPr>
          <p:spPr>
            <a:xfrm>
              <a:off x="6898943" y="6080078"/>
              <a:ext cx="409433" cy="218364"/>
            </a:xfrm>
            <a:custGeom>
              <a:avLst/>
              <a:gdLst>
                <a:gd name="connsiteX0" fmla="*/ 409433 w 409433"/>
                <a:gd name="connsiteY0" fmla="*/ 0 h 218364"/>
                <a:gd name="connsiteX1" fmla="*/ 0 w 409433"/>
                <a:gd name="connsiteY1" fmla="*/ 218364 h 21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433" h="218364">
                  <a:moveTo>
                    <a:pt x="409433" y="0"/>
                  </a:moveTo>
                  <a:cubicBezTo>
                    <a:pt x="238267" y="94397"/>
                    <a:pt x="67101" y="188794"/>
                    <a:pt x="0" y="218364"/>
                  </a:cubicBezTo>
                </a:path>
              </a:pathLst>
            </a:cu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Dowolny kształt 28"/>
            <p:cNvSpPr/>
            <p:nvPr/>
          </p:nvSpPr>
          <p:spPr>
            <a:xfrm>
              <a:off x="6557749" y="6305266"/>
              <a:ext cx="348018" cy="252483"/>
            </a:xfrm>
            <a:custGeom>
              <a:avLst/>
              <a:gdLst>
                <a:gd name="connsiteX0" fmla="*/ 348018 w 348018"/>
                <a:gd name="connsiteY0" fmla="*/ 0 h 252483"/>
                <a:gd name="connsiteX1" fmla="*/ 0 w 348018"/>
                <a:gd name="connsiteY1" fmla="*/ 252483 h 25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8018" h="252483">
                  <a:moveTo>
                    <a:pt x="348018" y="0"/>
                  </a:moveTo>
                  <a:lnTo>
                    <a:pt x="0" y="252483"/>
                  </a:lnTo>
                </a:path>
              </a:pathLst>
            </a:cu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Dowolny kształt 29"/>
            <p:cNvSpPr/>
            <p:nvPr/>
          </p:nvSpPr>
          <p:spPr>
            <a:xfrm>
              <a:off x="5049672" y="4612943"/>
              <a:ext cx="1501253" cy="1931158"/>
            </a:xfrm>
            <a:custGeom>
              <a:avLst/>
              <a:gdLst>
                <a:gd name="connsiteX0" fmla="*/ 1501253 w 1501253"/>
                <a:gd name="connsiteY0" fmla="*/ 1931158 h 1931158"/>
                <a:gd name="connsiteX1" fmla="*/ 0 w 1501253"/>
                <a:gd name="connsiteY1" fmla="*/ 0 h 1931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01253" h="1931158">
                  <a:moveTo>
                    <a:pt x="1501253" y="1931158"/>
                  </a:moveTo>
                  <a:lnTo>
                    <a:pt x="0" y="0"/>
                  </a:lnTo>
                </a:path>
              </a:pathLst>
            </a:cu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2" name="Prostokąt 31"/>
            <p:cNvSpPr/>
            <p:nvPr/>
          </p:nvSpPr>
          <p:spPr>
            <a:xfrm rot="10800000" flipV="1">
              <a:off x="6300189" y="3131532"/>
              <a:ext cx="11521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pl-PL" dirty="0"/>
            </a:p>
          </p:txBody>
        </p:sp>
        <p:sp>
          <p:nvSpPr>
            <p:cNvPr id="33" name="Strzałka w prawo 32"/>
            <p:cNvSpPr/>
            <p:nvPr/>
          </p:nvSpPr>
          <p:spPr>
            <a:xfrm rot="6814256">
              <a:off x="6274620" y="4179633"/>
              <a:ext cx="699102" cy="2159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4" name="pole tekstowe 33"/>
            <p:cNvSpPr txBox="1"/>
            <p:nvPr/>
          </p:nvSpPr>
          <p:spPr>
            <a:xfrm>
              <a:off x="6660232" y="3140968"/>
              <a:ext cx="1604538" cy="825705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l-PL" b="1" dirty="0" smtClean="0"/>
                <a:t>Złoże Chełm II</a:t>
              </a:r>
              <a:endParaRPr lang="pl-PL" b="1" dirty="0"/>
            </a:p>
          </p:txBody>
        </p:sp>
        <p:sp>
          <p:nvSpPr>
            <p:cNvPr id="6" name="Strzałka w prawo 5"/>
            <p:cNvSpPr/>
            <p:nvPr/>
          </p:nvSpPr>
          <p:spPr>
            <a:xfrm rot="582435">
              <a:off x="4501467" y="5054776"/>
              <a:ext cx="1549365" cy="95903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/>
          <p:cNvSpPr/>
          <p:nvPr/>
        </p:nvSpPr>
        <p:spPr>
          <a:xfrm>
            <a:off x="5148263" y="476250"/>
            <a:ext cx="144462" cy="144463"/>
          </a:xfrm>
          <a:prstGeom prst="ellipse">
            <a:avLst/>
          </a:prstGeom>
          <a:solidFill>
            <a:srgbClr val="FF33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6" name="Tytuł 3"/>
          <p:cNvSpPr txBox="1">
            <a:spLocks/>
          </p:cNvSpPr>
          <p:nvPr/>
        </p:nvSpPr>
        <p:spPr bwMode="auto">
          <a:xfrm>
            <a:off x="1331640" y="0"/>
            <a:ext cx="7576038" cy="1001118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0500" algn="l"/>
              </a:tabLst>
            </a:pP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Lokalizacja realizowanych przez Kompanię Węglową otworów badawczych w rejonie złoża „Pawłów”</a:t>
            </a:r>
            <a:endParaRPr lang="pl-PL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190500" algn="l"/>
              </a:tabLst>
            </a:pPr>
            <a:endParaRPr lang="pl-PL" sz="1800" b="1" kern="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-1" y="1772816"/>
            <a:ext cx="7613311" cy="3328139"/>
            <a:chOff x="1187450" y="476250"/>
            <a:chExt cx="6624638" cy="4176713"/>
          </a:xfrm>
        </p:grpSpPr>
        <p:sp>
          <p:nvSpPr>
            <p:cNvPr id="6" name="pole tekstowe 10"/>
            <p:cNvSpPr txBox="1">
              <a:spLocks noChangeArrowheads="1"/>
            </p:cNvSpPr>
            <p:nvPr/>
          </p:nvSpPr>
          <p:spPr bwMode="auto">
            <a:xfrm>
              <a:off x="1187450" y="476250"/>
              <a:ext cx="20161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pl-PL" altLang="pl-PL" dirty="0"/>
            </a:p>
          </p:txBody>
        </p:sp>
        <p:sp>
          <p:nvSpPr>
            <p:cNvPr id="11" name="Elipsa 10"/>
            <p:cNvSpPr/>
            <p:nvPr/>
          </p:nvSpPr>
          <p:spPr>
            <a:xfrm>
              <a:off x="4067175" y="1412875"/>
              <a:ext cx="144463" cy="144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2" name="Elipsa 11"/>
            <p:cNvSpPr/>
            <p:nvPr/>
          </p:nvSpPr>
          <p:spPr>
            <a:xfrm>
              <a:off x="6011863" y="1628775"/>
              <a:ext cx="144462" cy="144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3" name="Elipsa 12"/>
            <p:cNvSpPr/>
            <p:nvPr/>
          </p:nvSpPr>
          <p:spPr>
            <a:xfrm>
              <a:off x="6875463" y="2636838"/>
              <a:ext cx="144462" cy="144462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4" name="Elipsa 13"/>
            <p:cNvSpPr/>
            <p:nvPr/>
          </p:nvSpPr>
          <p:spPr>
            <a:xfrm>
              <a:off x="5076825" y="2420938"/>
              <a:ext cx="142875" cy="144462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5" name="Elipsa 14"/>
            <p:cNvSpPr/>
            <p:nvPr/>
          </p:nvSpPr>
          <p:spPr>
            <a:xfrm>
              <a:off x="5940425" y="3213100"/>
              <a:ext cx="142875" cy="144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7" name="Elipsa 16"/>
            <p:cNvSpPr/>
            <p:nvPr/>
          </p:nvSpPr>
          <p:spPr>
            <a:xfrm>
              <a:off x="7667625" y="3716338"/>
              <a:ext cx="144463" cy="144462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18" name="Elipsa 17"/>
            <p:cNvSpPr/>
            <p:nvPr/>
          </p:nvSpPr>
          <p:spPr>
            <a:xfrm>
              <a:off x="6516688" y="4508500"/>
              <a:ext cx="142875" cy="144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0" y="1137632"/>
            <a:ext cx="9023537" cy="5733256"/>
            <a:chOff x="1187450" y="49213"/>
            <a:chExt cx="7956550" cy="6808787"/>
          </a:xfrm>
        </p:grpSpPr>
        <p:pic>
          <p:nvPicPr>
            <p:cNvPr id="20" name="Obraz 9" descr="2012-05-31-08-20-30-998-g wyszogrodzki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113" y="49213"/>
              <a:ext cx="6084887" cy="680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pole tekstowe 10"/>
            <p:cNvSpPr txBox="1">
              <a:spLocks noChangeArrowheads="1"/>
            </p:cNvSpPr>
            <p:nvPr/>
          </p:nvSpPr>
          <p:spPr bwMode="auto">
            <a:xfrm>
              <a:off x="1187450" y="476250"/>
              <a:ext cx="2016125" cy="438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pl-PL" altLang="pl-PL" dirty="0"/>
            </a:p>
          </p:txBody>
        </p:sp>
        <p:sp>
          <p:nvSpPr>
            <p:cNvPr id="22" name="pole tekstowe 12"/>
            <p:cNvSpPr txBox="1">
              <a:spLocks noChangeArrowheads="1"/>
            </p:cNvSpPr>
            <p:nvPr/>
          </p:nvSpPr>
          <p:spPr bwMode="auto">
            <a:xfrm>
              <a:off x="1547813" y="3297238"/>
              <a:ext cx="1584325" cy="438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pl-PL" altLang="pl-PL" dirty="0"/>
            </a:p>
          </p:txBody>
        </p:sp>
      </p:grpSp>
      <p:sp>
        <p:nvSpPr>
          <p:cNvPr id="31" name="pole tekstowe 30"/>
          <p:cNvSpPr txBox="1"/>
          <p:nvPr/>
        </p:nvSpPr>
        <p:spPr>
          <a:xfrm>
            <a:off x="3962807" y="1681879"/>
            <a:ext cx="1342443" cy="338554"/>
          </a:xfrm>
          <a:prstGeom prst="rect">
            <a:avLst/>
          </a:prstGeom>
          <a:solidFill>
            <a:srgbClr val="92D050"/>
          </a:solidFill>
          <a:ln w="28575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PAWŁÓW 3</a:t>
            </a:r>
            <a:endParaRPr lang="pl-PL" sz="1600" b="1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3671900" y="3316510"/>
            <a:ext cx="1342443" cy="338554"/>
          </a:xfrm>
          <a:prstGeom prst="rect">
            <a:avLst/>
          </a:prstGeom>
          <a:solidFill>
            <a:srgbClr val="92D050"/>
          </a:solidFill>
          <a:ln w="28575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PAWŁÓW 5</a:t>
            </a:r>
            <a:endParaRPr lang="pl-PL" sz="1600" b="1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5635210" y="3622025"/>
            <a:ext cx="1342443" cy="338554"/>
          </a:xfrm>
          <a:prstGeom prst="rect">
            <a:avLst/>
          </a:prstGeom>
          <a:solidFill>
            <a:srgbClr val="92D050"/>
          </a:solidFill>
          <a:ln w="28575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PAWŁÓW 7</a:t>
            </a:r>
            <a:endParaRPr lang="pl-PL" sz="1600" b="1" dirty="0"/>
          </a:p>
        </p:txBody>
      </p:sp>
      <p:sp>
        <p:nvSpPr>
          <p:cNvPr id="38" name="Elipsa 37"/>
          <p:cNvSpPr/>
          <p:nvPr/>
        </p:nvSpPr>
        <p:spPr>
          <a:xfrm>
            <a:off x="3197891" y="2119645"/>
            <a:ext cx="215979" cy="2159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Elipsa 38"/>
          <p:cNvSpPr/>
          <p:nvPr/>
        </p:nvSpPr>
        <p:spPr>
          <a:xfrm>
            <a:off x="4490200" y="1389223"/>
            <a:ext cx="215979" cy="2159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Elipsa 39"/>
          <p:cNvSpPr/>
          <p:nvPr/>
        </p:nvSpPr>
        <p:spPr>
          <a:xfrm>
            <a:off x="5420058" y="2321336"/>
            <a:ext cx="215979" cy="2159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Elipsa 40"/>
          <p:cNvSpPr/>
          <p:nvPr/>
        </p:nvSpPr>
        <p:spPr>
          <a:xfrm>
            <a:off x="6382774" y="3153332"/>
            <a:ext cx="215979" cy="2159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Elipsa 41"/>
          <p:cNvSpPr/>
          <p:nvPr/>
        </p:nvSpPr>
        <p:spPr>
          <a:xfrm>
            <a:off x="5345370" y="3638566"/>
            <a:ext cx="215979" cy="2159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Elipsa 42"/>
          <p:cNvSpPr/>
          <p:nvPr/>
        </p:nvSpPr>
        <p:spPr>
          <a:xfrm>
            <a:off x="4397128" y="2999821"/>
            <a:ext cx="215979" cy="2159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Elipsa 43"/>
          <p:cNvSpPr/>
          <p:nvPr/>
        </p:nvSpPr>
        <p:spPr>
          <a:xfrm>
            <a:off x="7339297" y="4122906"/>
            <a:ext cx="215979" cy="2159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Elipsa 56"/>
          <p:cNvSpPr/>
          <p:nvPr/>
        </p:nvSpPr>
        <p:spPr>
          <a:xfrm>
            <a:off x="5990702" y="4827419"/>
            <a:ext cx="215979" cy="21597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oliniowy 7"/>
          <p:cNvCxnSpPr/>
          <p:nvPr/>
        </p:nvCxnSpPr>
        <p:spPr>
          <a:xfrm flipV="1">
            <a:off x="2555776" y="1137632"/>
            <a:ext cx="2337595" cy="1269898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oliniowy 57"/>
          <p:cNvCxnSpPr/>
          <p:nvPr/>
        </p:nvCxnSpPr>
        <p:spPr>
          <a:xfrm>
            <a:off x="4893371" y="1137632"/>
            <a:ext cx="2719939" cy="2484393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31"/>
          <p:cNvSpPr txBox="1"/>
          <p:nvPr/>
        </p:nvSpPr>
        <p:spPr>
          <a:xfrm>
            <a:off x="5453360" y="1952967"/>
            <a:ext cx="1342443" cy="338554"/>
          </a:xfrm>
          <a:prstGeom prst="rect">
            <a:avLst/>
          </a:prstGeom>
          <a:solidFill>
            <a:srgbClr val="92D050"/>
          </a:solidFill>
          <a:ln w="28575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PAWŁÓW 4</a:t>
            </a:r>
            <a:endParaRPr lang="pl-PL" sz="1600" b="1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6583163" y="2792561"/>
            <a:ext cx="1342443" cy="338554"/>
          </a:xfrm>
          <a:prstGeom prst="rect">
            <a:avLst/>
          </a:prstGeom>
          <a:solidFill>
            <a:srgbClr val="92D050"/>
          </a:solidFill>
          <a:ln w="28575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PAWŁÓW 6</a:t>
            </a:r>
            <a:endParaRPr lang="pl-PL" sz="1600" b="1" dirty="0"/>
          </a:p>
        </p:txBody>
      </p:sp>
      <p:cxnSp>
        <p:nvCxnSpPr>
          <p:cNvPr id="61" name="Łącznik prostoliniowy 60"/>
          <p:cNvCxnSpPr/>
          <p:nvPr/>
        </p:nvCxnSpPr>
        <p:spPr>
          <a:xfrm>
            <a:off x="2555776" y="2407530"/>
            <a:ext cx="1529316" cy="1616540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oliniowy 62"/>
          <p:cNvCxnSpPr/>
          <p:nvPr/>
        </p:nvCxnSpPr>
        <p:spPr>
          <a:xfrm>
            <a:off x="4076304" y="4004260"/>
            <a:ext cx="1634134" cy="1728996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oliniowy 64"/>
          <p:cNvCxnSpPr/>
          <p:nvPr/>
        </p:nvCxnSpPr>
        <p:spPr>
          <a:xfrm flipV="1">
            <a:off x="5710393" y="5445224"/>
            <a:ext cx="2317991" cy="296576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oliniowy 66"/>
          <p:cNvCxnSpPr/>
          <p:nvPr/>
        </p:nvCxnSpPr>
        <p:spPr>
          <a:xfrm>
            <a:off x="7613310" y="3638566"/>
            <a:ext cx="415074" cy="1806658"/>
          </a:xfrm>
          <a:prstGeom prst="line">
            <a:avLst/>
          </a:pr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2742648" y="2422754"/>
            <a:ext cx="1342443" cy="338554"/>
          </a:xfrm>
          <a:prstGeom prst="rect">
            <a:avLst/>
          </a:prstGeom>
          <a:solidFill>
            <a:srgbClr val="92D050"/>
          </a:solidFill>
          <a:ln w="28575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PAWŁÓW 2</a:t>
            </a:r>
            <a:endParaRPr lang="pl-PL" sz="1600" b="1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4598190" y="4816565"/>
            <a:ext cx="1342443" cy="338554"/>
          </a:xfrm>
          <a:prstGeom prst="rect">
            <a:avLst/>
          </a:prstGeom>
          <a:solidFill>
            <a:srgbClr val="92D050"/>
          </a:solidFill>
          <a:ln w="28575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PAWŁÓW 9</a:t>
            </a:r>
            <a:endParaRPr lang="pl-PL" sz="1600" b="1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7092279" y="4412178"/>
            <a:ext cx="1342443" cy="338554"/>
          </a:xfrm>
          <a:prstGeom prst="rect">
            <a:avLst/>
          </a:prstGeom>
          <a:solidFill>
            <a:srgbClr val="92D050"/>
          </a:solidFill>
          <a:ln w="28575" cmpd="thickThin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PAWŁÓW 8</a:t>
            </a:r>
            <a:endParaRPr lang="pl-PL" sz="1600" b="1" dirty="0"/>
          </a:p>
        </p:txBody>
      </p:sp>
      <p:sp>
        <p:nvSpPr>
          <p:cNvPr id="71" name="pole tekstowe 70"/>
          <p:cNvSpPr txBox="1"/>
          <p:nvPr/>
        </p:nvSpPr>
        <p:spPr>
          <a:xfrm>
            <a:off x="2483769" y="3923387"/>
            <a:ext cx="1296144" cy="830997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REJON BADAŃ</a:t>
            </a:r>
            <a:endParaRPr lang="pl-PL" sz="2400" b="1" dirty="0"/>
          </a:p>
        </p:txBody>
      </p:sp>
      <p:cxnSp>
        <p:nvCxnSpPr>
          <p:cNvPr id="73" name="Łącznik prosty ze strzałką 72"/>
          <p:cNvCxnSpPr/>
          <p:nvPr/>
        </p:nvCxnSpPr>
        <p:spPr>
          <a:xfrm flipV="1">
            <a:off x="3779913" y="4176728"/>
            <a:ext cx="1234430" cy="162157"/>
          </a:xfrm>
          <a:prstGeom prst="straightConnector1">
            <a:avLst/>
          </a:prstGeom>
          <a:ln w="539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403350" y="1341438"/>
          <a:ext cx="7561263" cy="5191126"/>
        </p:xfrm>
        <a:graphic>
          <a:graphicData uri="http://schemas.openxmlformats.org/drawingml/2006/table">
            <a:tbl>
              <a:tblPr/>
              <a:tblGrid>
                <a:gridCol w="1536700"/>
                <a:gridCol w="968375"/>
                <a:gridCol w="1082675"/>
                <a:gridCol w="1084263"/>
                <a:gridCol w="1323975"/>
                <a:gridCol w="1565275"/>
              </a:tblGrid>
              <a:tr h="6619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Pokład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Miąższość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(m)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Popiół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średnia zawartość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 węgla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średnia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33, 34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32, 33, 34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32, 33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11,60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32, 33, 34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32, 33, 34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315/1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18,9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32, 33, 34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315/2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32, 33, 34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24,48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32, 33, 34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32, 33, 34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danych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32, 33, 34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6,93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32, 33, 34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0,97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32, 33, 34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323/2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0,55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1,18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14,94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32, 34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0,80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2,05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1,51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10,22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32, 34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ytuł 3"/>
          <p:cNvSpPr txBox="1">
            <a:spLocks noGrp="1"/>
          </p:cNvSpPr>
          <p:nvPr>
            <p:ph type="title"/>
          </p:nvPr>
        </p:nvSpPr>
        <p:spPr bwMode="auto">
          <a:xfrm>
            <a:off x="1331640" y="188639"/>
            <a:ext cx="7560840" cy="958559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0500" algn="l"/>
              </a:tabLst>
            </a:pP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Charakterystyka pokładów węgla kamiennego </a:t>
            </a:r>
            <a:b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 rejonie złoża „Pawłów” </a:t>
            </a:r>
            <a:b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pl-PL" sz="14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 podstawie dokumentacji geologicznej złoża CHEŁM II)</a:t>
            </a:r>
            <a:endParaRPr lang="pl-PL" sz="1400" kern="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190500" algn="l"/>
              </a:tabLst>
            </a:pPr>
            <a:endParaRPr lang="pl-PL" sz="1800" b="1" kern="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31640" y="1412776"/>
            <a:ext cx="7416824" cy="5040560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/>
              <a:t>ZŁOŻE „CHEŁM II”</a:t>
            </a:r>
          </a:p>
          <a:p>
            <a:pPr algn="just">
              <a:buNone/>
            </a:pPr>
            <a:r>
              <a:rPr lang="pl-PL" sz="2800" dirty="0" smtClean="0"/>
              <a:t>ZASOBY BILANSOWE       1 034,5 mln ton</a:t>
            </a:r>
          </a:p>
          <a:p>
            <a:pPr algn="just">
              <a:buNone/>
            </a:pPr>
            <a:r>
              <a:rPr lang="pl-PL" sz="1400" dirty="0" smtClean="0"/>
              <a:t>(CAŁOŚĆ W KATEGORII ROZPOZNANIA  -  C2 + D)</a:t>
            </a:r>
          </a:p>
          <a:p>
            <a:pPr algn="just">
              <a:buNone/>
            </a:pPr>
            <a:endParaRPr lang="pl-PL" sz="1200" dirty="0" smtClean="0"/>
          </a:p>
          <a:p>
            <a:pPr algn="ctr">
              <a:buNone/>
            </a:pPr>
            <a:r>
              <a:rPr lang="pl-PL" sz="2800" b="1" dirty="0" smtClean="0"/>
              <a:t>SZACUNKOWE ZASOBY WĘGLA KAM.</a:t>
            </a:r>
            <a:br>
              <a:rPr lang="pl-PL" sz="2800" b="1" dirty="0" smtClean="0"/>
            </a:br>
            <a:r>
              <a:rPr lang="pl-PL" sz="2800" b="1" dirty="0" smtClean="0"/>
              <a:t>W REJONIE ZŁOŻA „PAWŁÓW” </a:t>
            </a:r>
            <a:br>
              <a:rPr lang="pl-PL" sz="2800" b="1" dirty="0" smtClean="0"/>
            </a:br>
            <a:r>
              <a:rPr lang="pl-PL" sz="2800" b="1" dirty="0" smtClean="0"/>
              <a:t>(część złoża Chełm II)</a:t>
            </a:r>
          </a:p>
          <a:p>
            <a:pPr algn="ctr">
              <a:buNone/>
            </a:pPr>
            <a:r>
              <a:rPr lang="pl-PL" sz="2800" dirty="0" smtClean="0"/>
              <a:t>BILANSOWE          </a:t>
            </a:r>
            <a:r>
              <a:rPr lang="pl-PL" sz="2800" b="1" dirty="0" smtClean="0"/>
              <a:t>840,0 mln ton</a:t>
            </a:r>
          </a:p>
          <a:p>
            <a:pPr algn="ctr">
              <a:buNone/>
            </a:pPr>
            <a:r>
              <a:rPr lang="pl-PL" sz="2800" dirty="0" smtClean="0"/>
              <a:t>PRZEMYSŁOWE   </a:t>
            </a:r>
            <a:r>
              <a:rPr lang="pl-PL" sz="2800" b="1" dirty="0" smtClean="0"/>
              <a:t>370,0 mln ton </a:t>
            </a:r>
          </a:p>
          <a:p>
            <a:pPr algn="ctr">
              <a:buNone/>
            </a:pPr>
            <a:r>
              <a:rPr lang="pl-PL" sz="2800" dirty="0" smtClean="0"/>
              <a:t>OPERATYWNE      </a:t>
            </a:r>
            <a:r>
              <a:rPr lang="pl-PL" sz="2800" b="1" dirty="0" smtClean="0"/>
              <a:t>296,0 mln ton</a:t>
            </a:r>
          </a:p>
          <a:p>
            <a:pPr algn="just">
              <a:buNone/>
            </a:pPr>
            <a:endParaRPr lang="pl-PL" dirty="0"/>
          </a:p>
        </p:txBody>
      </p:sp>
      <p:sp>
        <p:nvSpPr>
          <p:cNvPr id="5" name="Tytuł 3"/>
          <p:cNvSpPr txBox="1">
            <a:spLocks/>
          </p:cNvSpPr>
          <p:nvPr/>
        </p:nvSpPr>
        <p:spPr bwMode="auto">
          <a:xfrm>
            <a:off x="1475656" y="274638"/>
            <a:ext cx="7576038" cy="562074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90500" algn="l"/>
              </a:tabLst>
            </a:pPr>
            <a:r>
              <a:rPr lang="pl-PL" sz="1800" b="1" kern="0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Zasoby węgla kamiennego w rejonie „Pawłów”</a:t>
            </a:r>
            <a:endParaRPr lang="pl-PL" sz="18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tabLst>
                <a:tab pos="190500" algn="l"/>
              </a:tabLst>
            </a:pPr>
            <a:endParaRPr lang="pl-PL" sz="1800" b="1" kern="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/>
          <p:cNvSpPr>
            <a:spLocks noGrp="1"/>
          </p:cNvSpPr>
          <p:nvPr>
            <p:ph type="title"/>
          </p:nvPr>
        </p:nvSpPr>
        <p:spPr bwMode="auto">
          <a:xfrm>
            <a:off x="1547664" y="274638"/>
            <a:ext cx="7139136" cy="1143000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190500" algn="l"/>
              </a:tabLst>
            </a:pPr>
            <a:r>
              <a:rPr lang="pl-PL" sz="1800" b="1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</a:t>
            </a:r>
            <a:br>
              <a:rPr lang="pl-PL" sz="1800" b="1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Wydobycie węgla kamiennego </a:t>
            </a:r>
            <a:br>
              <a:rPr lang="pl-PL" sz="1800" b="1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 złoża w rejonie „Pawłów” </a:t>
            </a:r>
            <a:endParaRPr lang="pl-PL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tabLst>
                <a:tab pos="190500" algn="l"/>
              </a:tabLst>
            </a:pPr>
            <a:endParaRPr lang="pl-PL" sz="18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220085" y="1484784"/>
            <a:ext cx="2049360" cy="864096"/>
          </a:xfrm>
          <a:prstGeom prst="round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ETAP I</a:t>
            </a:r>
          </a:p>
          <a:p>
            <a:pPr marL="0" indent="0" algn="ctr">
              <a:buFontTx/>
              <a:buNone/>
            </a:pPr>
            <a:r>
              <a:rPr lang="pl-PL" sz="1400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(zrealizowany)</a:t>
            </a:r>
            <a:endParaRPr lang="pl-PL" sz="1400" b="1" kern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ymbol zastępczy zawartości 4"/>
          <p:cNvSpPr txBox="1">
            <a:spLocks/>
          </p:cNvSpPr>
          <p:nvPr/>
        </p:nvSpPr>
        <p:spPr bwMode="auto">
          <a:xfrm>
            <a:off x="270287" y="2498910"/>
            <a:ext cx="2016411" cy="864096"/>
          </a:xfrm>
          <a:prstGeom prst="round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endParaRPr lang="pl-PL" sz="2000" b="1" kern="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ETAP II</a:t>
            </a:r>
          </a:p>
          <a:p>
            <a:pPr marL="0" indent="0" algn="ctr">
              <a:buNone/>
            </a:pPr>
            <a:r>
              <a:rPr lang="pl-PL" sz="1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(zrealizowany)</a:t>
            </a:r>
          </a:p>
          <a:p>
            <a:pPr marL="0" indent="0" algn="ctr">
              <a:buFontTx/>
              <a:buNone/>
            </a:pP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Symbol zastępczy zawartości 4"/>
          <p:cNvSpPr txBox="1">
            <a:spLocks/>
          </p:cNvSpPr>
          <p:nvPr/>
        </p:nvSpPr>
        <p:spPr bwMode="auto">
          <a:xfrm>
            <a:off x="237338" y="3570319"/>
            <a:ext cx="2049360" cy="864096"/>
          </a:xfrm>
          <a:prstGeom prst="round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ETAP III</a:t>
            </a:r>
            <a:r>
              <a:rPr lang="pl-PL" sz="1400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pl-PL" sz="1400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400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(w trakcie)</a:t>
            </a:r>
            <a:endParaRPr lang="pl-PL" sz="1400" b="1" kern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Symbol zastępczy zawartości 4"/>
          <p:cNvSpPr txBox="1">
            <a:spLocks/>
          </p:cNvSpPr>
          <p:nvPr/>
        </p:nvSpPr>
        <p:spPr bwMode="auto">
          <a:xfrm>
            <a:off x="237338" y="4581128"/>
            <a:ext cx="2032107" cy="864096"/>
          </a:xfrm>
          <a:prstGeom prst="round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ETAP IV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Symbol zastępczy zawartości 4"/>
          <p:cNvSpPr txBox="1">
            <a:spLocks/>
          </p:cNvSpPr>
          <p:nvPr/>
        </p:nvSpPr>
        <p:spPr bwMode="auto">
          <a:xfrm>
            <a:off x="253034" y="5653877"/>
            <a:ext cx="2033664" cy="864096"/>
          </a:xfrm>
          <a:prstGeom prst="round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ETAP V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Prostokąt zaokrąglony 11"/>
          <p:cNvSpPr/>
          <p:nvPr/>
        </p:nvSpPr>
        <p:spPr bwMode="auto">
          <a:xfrm>
            <a:off x="2512909" y="1484784"/>
            <a:ext cx="6392825" cy="86409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Wytypowanie w Lubelskim Zagłębiu Węglowym rejonu </a:t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 najlepszych perspektywach zagospodarowania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Prostokąt zaokrąglony 12"/>
          <p:cNvSpPr/>
          <p:nvPr/>
        </p:nvSpPr>
        <p:spPr bwMode="auto">
          <a:xfrm>
            <a:off x="2512909" y="2498910"/>
            <a:ext cx="6392825" cy="86409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Pozyskanie koncesji na poszukiwanie i rozpoznawanie węgla kamiennego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Prostokąt zaokrąglony 13"/>
          <p:cNvSpPr/>
          <p:nvPr/>
        </p:nvSpPr>
        <p:spPr bwMode="auto">
          <a:xfrm>
            <a:off x="2543187" y="3573016"/>
            <a:ext cx="6362547" cy="86409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Realizacja zadań w </a:t>
            </a:r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ramach koncesji na poszukiwanie </a:t>
            </a: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 </a:t>
            </a:r>
            <a:r>
              <a:rPr lang="pl-PL" sz="16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rozpoznawanie węgla kamiennego </a:t>
            </a:r>
          </a:p>
        </p:txBody>
      </p:sp>
      <p:sp>
        <p:nvSpPr>
          <p:cNvPr id="15" name="Prostokąt zaokrąglony 14"/>
          <p:cNvSpPr/>
          <p:nvPr/>
        </p:nvSpPr>
        <p:spPr bwMode="auto">
          <a:xfrm>
            <a:off x="2547993" y="4581128"/>
            <a:ext cx="6357742" cy="86409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Pozyskanie koncesji na wydobywanie węgla kamiennego ze złoża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Prostokąt zaokrąglony 15"/>
          <p:cNvSpPr/>
          <p:nvPr/>
        </p:nvSpPr>
        <p:spPr bwMode="auto">
          <a:xfrm>
            <a:off x="2574109" y="5623097"/>
            <a:ext cx="6331625" cy="85913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Budowa Nowej Kopalni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9497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 bwMode="auto">
          <a:xfrm>
            <a:off x="1476375" y="274638"/>
            <a:ext cx="7416800" cy="1143000"/>
          </a:xfrm>
          <a:prstGeom prst="round2DiagRect">
            <a:avLst>
              <a:gd name="adj1" fmla="val 38132"/>
              <a:gd name="adj2" fmla="val 0"/>
            </a:avLst>
          </a:prstGeom>
          <a:solidFill>
            <a:srgbClr val="003300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>
              <a:tabLst>
                <a:tab pos="190500" algn="l"/>
              </a:tabLst>
            </a:pPr>
            <a:r>
              <a:rPr lang="pl-PL" sz="1800" b="1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Cel</a:t>
            </a:r>
            <a:br>
              <a:rPr lang="pl-PL" sz="1800" b="1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800" b="1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1800" b="1" dirty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Koncesja na </a:t>
            </a:r>
            <a:r>
              <a:rPr lang="pl-PL" sz="1800" b="1" dirty="0" smtClean="0">
                <a:solidFill>
                  <a:srgbClr val="D1F3D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poszukiwanie i rozpoznawanie złoża węgla kamiennego w rejonie „Pawłów” </a:t>
            </a:r>
            <a:endParaRPr lang="pl-PL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tabLst>
                <a:tab pos="190500" algn="l"/>
              </a:tabLst>
            </a:pPr>
            <a:endParaRPr lang="pl-PL" sz="18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220085" y="1484784"/>
            <a:ext cx="2049360" cy="864096"/>
          </a:xfrm>
          <a:prstGeom prst="round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0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Analiza</a:t>
            </a:r>
            <a:endParaRPr lang="pl-PL" sz="20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 bwMode="auto">
          <a:xfrm>
            <a:off x="2304921" y="1484784"/>
            <a:ext cx="6600813" cy="86409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Analiza dokumentacji geologicznej złoża „Chełm II” w celu wytypowania rejonu o najlepszych perspektywach zagospodarowania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 bwMode="auto">
          <a:xfrm>
            <a:off x="2308297" y="2492896"/>
            <a:ext cx="6659567" cy="388843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marL="177800" algn="ctr"/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Wyznaczenie rejonu do projektu robót geologicznych: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Teren słabo zurbanizowany. 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Zakres robót winien umożliwić udokumentowanie złoża w kategorii rozpoznania C1 tj. w stopniu umożliwiającym sporządzenie Projektu zagospodarowania złoża.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Rejon złoża objęty badaniami winien charakteryzować się dobrymi parametrami jakościowymi i mało skomplikowaną tektoniką – umożliwiającą projektowanie frontów wydobywczych o dużych wybiegach.</a:t>
            </a:r>
          </a:p>
          <a:p>
            <a:pPr marL="520700" indent="-342900" algn="just">
              <a:buFont typeface="+mj-lt"/>
              <a:buAutoNum type="arabicPeriod"/>
            </a:pPr>
            <a:r>
              <a:rPr lang="pl-PL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 złożu w rejonie Pawłów występuje od 3 do 10 pokładów bilansowych o średniej miąższości 1,34 metra.    </a:t>
            </a:r>
            <a:endParaRPr lang="pl-PL" sz="1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7483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ojekt domyślny">
  <a:themeElements>
    <a:clrScheme name="1_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1357</Words>
  <Application>Microsoft Office PowerPoint</Application>
  <PresentationFormat>Pokaz na ekranie (4:3)</PresentationFormat>
  <Paragraphs>345</Paragraphs>
  <Slides>28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1_Projekt domyślny</vt:lpstr>
      <vt:lpstr>Kopalnia węgla kamiennego „CHEŁM”  w rejonie złoża „Pawłów”   Lubelskie Zagłębie Węglowe</vt:lpstr>
      <vt:lpstr>Prezentacja programu PowerPoint</vt:lpstr>
      <vt:lpstr>Prezentacja programu PowerPoint</vt:lpstr>
      <vt:lpstr>Prezentacja programu PowerPoint</vt:lpstr>
      <vt:lpstr>Prezentacja programu PowerPoint</vt:lpstr>
      <vt:lpstr>Charakterystyka pokładów węgla kamiennego  w rejonie złoża „Pawłów”  (na podstawie dokumentacji geologicznej złoża CHEŁM II) </vt:lpstr>
      <vt:lpstr>Prezentacja programu PowerPoint</vt:lpstr>
      <vt:lpstr>Cel  Wydobycie węgla kamiennego  ze złoża w rejonie „Pawłów”  </vt:lpstr>
      <vt:lpstr>Cel  Koncesja na poszukiwanie i rozpoznawanie złoża węgla kamiennego w rejonie „Pawłów”  </vt:lpstr>
      <vt:lpstr>Cel  Koncesja na poszukiwanie i rozpoznawanie złoża węgla kamiennego w rejonie „Pawłów”  </vt:lpstr>
      <vt:lpstr>Cel zrealizowany:  Koncesja na poszukiwanie i rozpoznawanie złoża węgla kamiennego w rejonie „Pawłów”  </vt:lpstr>
      <vt:lpstr>Cel   Wykonanie działań ujętych w koncesji na poszukiwanie  i rozpoznawanie złoża węgla kamiennego w rejonie „Pawłów”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Kopalnia „CHEŁM”  </vt:lpstr>
      <vt:lpstr>Prezentacja programu PowerPoint</vt:lpstr>
      <vt:lpstr>Prezentacja programu PowerPoint</vt:lpstr>
    </vt:vector>
  </TitlesOfParts>
  <Company>KW.S.A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Rekultywacja terenów poprzemysłowych  Kompanii Węglowej S.A.</dc:title>
  <dc:creator>Grzegorz Wyszogrodzki</dc:creator>
  <cp:lastModifiedBy>Remigiusz Ziarno</cp:lastModifiedBy>
  <cp:revision>166</cp:revision>
  <cp:lastPrinted>2014-05-19T10:57:10Z</cp:lastPrinted>
  <dcterms:created xsi:type="dcterms:W3CDTF">2008-10-09T11:00:17Z</dcterms:created>
  <dcterms:modified xsi:type="dcterms:W3CDTF">2014-05-19T11:06:12Z</dcterms:modified>
</cp:coreProperties>
</file>